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13"/>
  </p:notesMasterIdLst>
  <p:sldIdLst>
    <p:sldId id="256" r:id="rId5"/>
    <p:sldId id="475" r:id="rId6"/>
    <p:sldId id="476" r:id="rId7"/>
    <p:sldId id="477" r:id="rId8"/>
    <p:sldId id="469" r:id="rId9"/>
    <p:sldId id="470" r:id="rId10"/>
    <p:sldId id="473" r:id="rId11"/>
    <p:sldId id="472" r:id="rId12"/>
  </p:sldIdLst>
  <p:sldSz cx="6858000" cy="9906000" type="A4"/>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CC"/>
    <a:srgbClr val="FFFFFF"/>
    <a:srgbClr val="000000"/>
    <a:srgbClr val="B2B2B2"/>
    <a:srgbClr val="FF3300"/>
    <a:srgbClr val="FFCC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8543" autoAdjust="0"/>
  </p:normalViewPr>
  <p:slideViewPr>
    <p:cSldViewPr snapToGrid="0">
      <p:cViewPr>
        <p:scale>
          <a:sx n="120" d="100"/>
          <a:sy n="120" d="100"/>
        </p:scale>
        <p:origin x="2196" y="-2772"/>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294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DAAA1B0-B11E-4CD5-95E8-E7F4B750B83F}"/>
              </a:ext>
            </a:extLst>
          </p:cNvPr>
          <p:cNvSpPr>
            <a:spLocks noGrp="1" noChangeArrowheads="1"/>
          </p:cNvSpPr>
          <p:nvPr>
            <p:ph type="hdr" sz="quarter"/>
          </p:nvPr>
        </p:nvSpPr>
        <p:spPr bwMode="auto">
          <a:xfrm>
            <a:off x="1" y="0"/>
            <a:ext cx="2951163" cy="496888"/>
          </a:xfrm>
          <a:prstGeom prst="rect">
            <a:avLst/>
          </a:prstGeom>
          <a:noFill/>
          <a:ln w="9525">
            <a:noFill/>
            <a:miter lim="800000"/>
            <a:headEnd/>
            <a:tailEnd/>
          </a:ln>
          <a:effectLst/>
        </p:spPr>
        <p:txBody>
          <a:bodyPr vert="horz" wrap="square" lIns="92134" tIns="46066" rIns="92134" bIns="46066" numCol="1" anchor="t"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114691" name="Rectangle 3">
            <a:extLst>
              <a:ext uri="{FF2B5EF4-FFF2-40B4-BE49-F238E27FC236}">
                <a16:creationId xmlns:a16="http://schemas.microsoft.com/office/drawing/2014/main" id="{47F4F4D5-0248-47D0-BECD-5F2DD41D5F55}"/>
              </a:ext>
            </a:extLst>
          </p:cNvPr>
          <p:cNvSpPr>
            <a:spLocks noGrp="1" noChangeArrowheads="1"/>
          </p:cNvSpPr>
          <p:nvPr>
            <p:ph type="dt" idx="1"/>
          </p:nvPr>
        </p:nvSpPr>
        <p:spPr bwMode="auto">
          <a:xfrm>
            <a:off x="3856039" y="0"/>
            <a:ext cx="2949575" cy="496888"/>
          </a:xfrm>
          <a:prstGeom prst="rect">
            <a:avLst/>
          </a:prstGeom>
          <a:noFill/>
          <a:ln w="9525">
            <a:noFill/>
            <a:miter lim="800000"/>
            <a:headEnd/>
            <a:tailEnd/>
          </a:ln>
          <a:effectLst/>
        </p:spPr>
        <p:txBody>
          <a:bodyPr vert="horz" wrap="square" lIns="92134" tIns="46066" rIns="92134" bIns="46066"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2052" name="Rectangle 4">
            <a:extLst>
              <a:ext uri="{FF2B5EF4-FFF2-40B4-BE49-F238E27FC236}">
                <a16:creationId xmlns:a16="http://schemas.microsoft.com/office/drawing/2014/main" id="{BFF005D0-87D9-40EF-8EA6-2825E8E495BE}"/>
              </a:ext>
            </a:extLst>
          </p:cNvPr>
          <p:cNvSpPr>
            <a:spLocks noGrp="1" noRot="1" noChangeAspect="1" noChangeArrowheads="1" noTextEdit="1"/>
          </p:cNvSpPr>
          <p:nvPr>
            <p:ph type="sldImg" idx="2"/>
          </p:nvPr>
        </p:nvSpPr>
        <p:spPr bwMode="auto">
          <a:xfrm>
            <a:off x="2112963" y="744538"/>
            <a:ext cx="2581275"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3" name="Rectangle 5">
            <a:extLst>
              <a:ext uri="{FF2B5EF4-FFF2-40B4-BE49-F238E27FC236}">
                <a16:creationId xmlns:a16="http://schemas.microsoft.com/office/drawing/2014/main" id="{B1BBB7BF-AF5E-42C1-9DC7-1D779AC23840}"/>
              </a:ext>
            </a:extLst>
          </p:cNvPr>
          <p:cNvSpPr>
            <a:spLocks noGrp="1" noChangeArrowheads="1"/>
          </p:cNvSpPr>
          <p:nvPr>
            <p:ph type="body" sz="quarter" idx="3"/>
          </p:nvPr>
        </p:nvSpPr>
        <p:spPr bwMode="auto">
          <a:xfrm>
            <a:off x="679451" y="4721226"/>
            <a:ext cx="5448300" cy="4473575"/>
          </a:xfrm>
          <a:prstGeom prst="rect">
            <a:avLst/>
          </a:prstGeom>
          <a:noFill/>
          <a:ln w="9525">
            <a:noFill/>
            <a:miter lim="800000"/>
            <a:headEnd/>
            <a:tailEnd/>
          </a:ln>
          <a:effectLst/>
        </p:spPr>
        <p:txBody>
          <a:bodyPr vert="horz" wrap="square" lIns="92134" tIns="46066" rIns="92134" bIns="4606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14694" name="Rectangle 6">
            <a:extLst>
              <a:ext uri="{FF2B5EF4-FFF2-40B4-BE49-F238E27FC236}">
                <a16:creationId xmlns:a16="http://schemas.microsoft.com/office/drawing/2014/main" id="{7860D6D8-7EF6-42C1-B695-2DF495BDA327}"/>
              </a:ext>
            </a:extLst>
          </p:cNvPr>
          <p:cNvSpPr>
            <a:spLocks noGrp="1" noChangeArrowheads="1"/>
          </p:cNvSpPr>
          <p:nvPr>
            <p:ph type="ftr" sz="quarter" idx="4"/>
          </p:nvPr>
        </p:nvSpPr>
        <p:spPr bwMode="auto">
          <a:xfrm>
            <a:off x="1" y="9440864"/>
            <a:ext cx="2951163" cy="496887"/>
          </a:xfrm>
          <a:prstGeom prst="rect">
            <a:avLst/>
          </a:prstGeom>
          <a:noFill/>
          <a:ln w="9525">
            <a:noFill/>
            <a:miter lim="800000"/>
            <a:headEnd/>
            <a:tailEnd/>
          </a:ln>
          <a:effectLst/>
        </p:spPr>
        <p:txBody>
          <a:bodyPr vert="horz" wrap="square" lIns="92134" tIns="46066" rIns="92134" bIns="46066" numCol="1" anchor="b"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114695" name="Rectangle 7">
            <a:extLst>
              <a:ext uri="{FF2B5EF4-FFF2-40B4-BE49-F238E27FC236}">
                <a16:creationId xmlns:a16="http://schemas.microsoft.com/office/drawing/2014/main" id="{192C6F58-1FD9-4F8F-B2C8-1D0CD0F3062F}"/>
              </a:ext>
            </a:extLst>
          </p:cNvPr>
          <p:cNvSpPr>
            <a:spLocks noGrp="1" noChangeArrowheads="1"/>
          </p:cNvSpPr>
          <p:nvPr>
            <p:ph type="sldNum" sz="quarter" idx="5"/>
          </p:nvPr>
        </p:nvSpPr>
        <p:spPr bwMode="auto">
          <a:xfrm>
            <a:off x="3856039" y="9440864"/>
            <a:ext cx="2949575" cy="496887"/>
          </a:xfrm>
          <a:prstGeom prst="rect">
            <a:avLst/>
          </a:prstGeom>
          <a:noFill/>
          <a:ln w="9525">
            <a:noFill/>
            <a:miter lim="800000"/>
            <a:headEnd/>
            <a:tailEnd/>
          </a:ln>
          <a:effectLst/>
        </p:spPr>
        <p:txBody>
          <a:bodyPr vert="horz" wrap="square" lIns="92134" tIns="46066" rIns="92134" bIns="46066" numCol="1" anchor="b" anchorCtr="0" compatLnSpc="1">
            <a:prstTxWarp prst="textNoShape">
              <a:avLst/>
            </a:prstTxWarp>
          </a:bodyPr>
          <a:lstStyle>
            <a:lvl1pPr algn="r" eaLnBrk="1" hangingPunct="1">
              <a:defRPr sz="1200"/>
            </a:lvl1pPr>
          </a:lstStyle>
          <a:p>
            <a:fld id="{27FC9F95-3656-431B-9206-8459693A3F3C}"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ABFD778-5421-47AF-9281-348F42DDA8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07" indent="-284142">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327" indent="-22699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492" indent="-22699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657" indent="-22699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823" indent="-2269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988" indent="-2269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154" indent="-2269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319" indent="-2269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E84D1D3-1165-4904-99A7-00E4D960534D}" type="slidenum">
              <a:rPr lang="en-US" altLang="ja-JP">
                <a:ea typeface="ＭＳ Ｐゴシック" panose="020B0600070205080204" pitchFamily="50" charset="-128"/>
              </a:rPr>
              <a:pPr>
                <a:spcBef>
                  <a:spcPct val="0"/>
                </a:spcBef>
              </a:pPr>
              <a:t>1</a:t>
            </a:fld>
            <a:endParaRPr lang="en-US" altLang="ja-JP">
              <a:ea typeface="ＭＳ Ｐゴシック" panose="020B0600070205080204" pitchFamily="50" charset="-128"/>
            </a:endParaRPr>
          </a:p>
        </p:txBody>
      </p:sp>
      <p:sp>
        <p:nvSpPr>
          <p:cNvPr id="5123" name="Rectangle 2">
            <a:extLst>
              <a:ext uri="{FF2B5EF4-FFF2-40B4-BE49-F238E27FC236}">
                <a16:creationId xmlns:a16="http://schemas.microsoft.com/office/drawing/2014/main" id="{E2A821A3-B094-4954-9110-1D89AD0C5302}"/>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ED24C536-AFDE-4166-B062-2EDF49370E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ndParaRPr>
          </a:p>
        </p:txBody>
      </p:sp>
    </p:spTree>
    <p:extLst>
      <p:ext uri="{BB962C8B-B14F-4D97-AF65-F5344CB8AC3E}">
        <p14:creationId xmlns:p14="http://schemas.microsoft.com/office/powerpoint/2010/main" val="331022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ABFD778-5421-47AF-9281-348F42DDA8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07" indent="-284142">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327" indent="-22699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492" indent="-22699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657" indent="-22699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823" indent="-2269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988" indent="-2269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154" indent="-2269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319" indent="-2269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E84D1D3-1165-4904-99A7-00E4D960534D}" type="slidenum">
              <a:rPr lang="en-US" altLang="ja-JP">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
        <p:nvSpPr>
          <p:cNvPr id="5123" name="Rectangle 2">
            <a:extLst>
              <a:ext uri="{FF2B5EF4-FFF2-40B4-BE49-F238E27FC236}">
                <a16:creationId xmlns:a16="http://schemas.microsoft.com/office/drawing/2014/main" id="{E2A821A3-B094-4954-9110-1D89AD0C5302}"/>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ED24C536-AFDE-4166-B062-2EDF49370E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ndParaRPr>
          </a:p>
        </p:txBody>
      </p:sp>
    </p:spTree>
    <p:extLst>
      <p:ext uri="{BB962C8B-B14F-4D97-AF65-F5344CB8AC3E}">
        <p14:creationId xmlns:p14="http://schemas.microsoft.com/office/powerpoint/2010/main" val="386049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ABFD778-5421-47AF-9281-348F42DDA8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07" indent="-284142">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327" indent="-22699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492" indent="-22699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657" indent="-22699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823" indent="-2269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988" indent="-2269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154" indent="-2269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319" indent="-2269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E84D1D3-1165-4904-99A7-00E4D960534D}" type="slidenum">
              <a:rPr lang="en-US" altLang="ja-JP">
                <a:ea typeface="ＭＳ Ｐゴシック" panose="020B0600070205080204" pitchFamily="50" charset="-128"/>
              </a:rPr>
              <a:pPr>
                <a:spcBef>
                  <a:spcPct val="0"/>
                </a:spcBef>
              </a:pPr>
              <a:t>3</a:t>
            </a:fld>
            <a:endParaRPr lang="en-US" altLang="ja-JP">
              <a:ea typeface="ＭＳ Ｐゴシック" panose="020B0600070205080204" pitchFamily="50" charset="-128"/>
            </a:endParaRPr>
          </a:p>
        </p:txBody>
      </p:sp>
      <p:sp>
        <p:nvSpPr>
          <p:cNvPr id="5123" name="Rectangle 2">
            <a:extLst>
              <a:ext uri="{FF2B5EF4-FFF2-40B4-BE49-F238E27FC236}">
                <a16:creationId xmlns:a16="http://schemas.microsoft.com/office/drawing/2014/main" id="{E2A821A3-B094-4954-9110-1D89AD0C5302}"/>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ED24C536-AFDE-4166-B062-2EDF49370E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ndParaRPr>
          </a:p>
        </p:txBody>
      </p:sp>
    </p:spTree>
    <p:extLst>
      <p:ext uri="{BB962C8B-B14F-4D97-AF65-F5344CB8AC3E}">
        <p14:creationId xmlns:p14="http://schemas.microsoft.com/office/powerpoint/2010/main" val="169997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ABFD778-5421-47AF-9281-348F42DDA8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07" indent="-284142">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327" indent="-22699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492" indent="-22699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657" indent="-22699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823" indent="-2269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988" indent="-2269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154" indent="-2269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319" indent="-2269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E84D1D3-1165-4904-99A7-00E4D960534D}" type="slidenum">
              <a:rPr lang="en-US" altLang="ja-JP">
                <a:ea typeface="ＭＳ Ｐゴシック" panose="020B0600070205080204" pitchFamily="50" charset="-128"/>
              </a:rPr>
              <a:pPr>
                <a:spcBef>
                  <a:spcPct val="0"/>
                </a:spcBef>
              </a:pPr>
              <a:t>4</a:t>
            </a:fld>
            <a:endParaRPr lang="en-US" altLang="ja-JP">
              <a:ea typeface="ＭＳ Ｐゴシック" panose="020B0600070205080204" pitchFamily="50" charset="-128"/>
            </a:endParaRPr>
          </a:p>
        </p:txBody>
      </p:sp>
      <p:sp>
        <p:nvSpPr>
          <p:cNvPr id="5123" name="Rectangle 2">
            <a:extLst>
              <a:ext uri="{FF2B5EF4-FFF2-40B4-BE49-F238E27FC236}">
                <a16:creationId xmlns:a16="http://schemas.microsoft.com/office/drawing/2014/main" id="{E2A821A3-B094-4954-9110-1D89AD0C5302}"/>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ED24C536-AFDE-4166-B062-2EDF49370E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ndParaRPr>
          </a:p>
        </p:txBody>
      </p:sp>
    </p:spTree>
    <p:extLst>
      <p:ext uri="{BB962C8B-B14F-4D97-AF65-F5344CB8AC3E}">
        <p14:creationId xmlns:p14="http://schemas.microsoft.com/office/powerpoint/2010/main" val="40470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ABFD778-5421-47AF-9281-348F42DDA8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13" indent="-28169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1483" indent="-2250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4705" indent="-2250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7927" indent="-2250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1150" indent="-2250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4372" indent="-2250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7595" indent="-2250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0817" indent="-2250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E84D1D3-1165-4904-99A7-00E4D960534D}" type="slidenum">
              <a:rPr lang="en-US" altLang="ja-JP">
                <a:ea typeface="ＭＳ Ｐゴシック" panose="020B0600070205080204" pitchFamily="50" charset="-128"/>
              </a:rPr>
              <a:pPr>
                <a:spcBef>
                  <a:spcPct val="0"/>
                </a:spcBef>
              </a:pPr>
              <a:t>5</a:t>
            </a:fld>
            <a:endParaRPr lang="en-US" altLang="ja-JP">
              <a:ea typeface="ＭＳ Ｐゴシック" panose="020B0600070205080204" pitchFamily="50" charset="-128"/>
            </a:endParaRPr>
          </a:p>
        </p:txBody>
      </p:sp>
      <p:sp>
        <p:nvSpPr>
          <p:cNvPr id="5123" name="Rectangle 2">
            <a:extLst>
              <a:ext uri="{FF2B5EF4-FFF2-40B4-BE49-F238E27FC236}">
                <a16:creationId xmlns:a16="http://schemas.microsoft.com/office/drawing/2014/main" id="{E2A821A3-B094-4954-9110-1D89AD0C5302}"/>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ED24C536-AFDE-4166-B062-2EDF49370E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ndParaRPr>
          </a:p>
        </p:txBody>
      </p:sp>
    </p:spTree>
    <p:extLst>
      <p:ext uri="{BB962C8B-B14F-4D97-AF65-F5344CB8AC3E}">
        <p14:creationId xmlns:p14="http://schemas.microsoft.com/office/powerpoint/2010/main" val="8692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5538BB6-E467-4495-AE96-534E752847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13" indent="-28169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1483" indent="-2250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4705" indent="-2250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7927" indent="-2250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1150" indent="-2250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4372" indent="-2250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7595" indent="-2250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0817" indent="-2250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596AD79-ED23-4B2A-82ED-1191FE033DDA}" type="slidenum">
              <a:rPr lang="en-US" altLang="ja-JP">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
        <p:nvSpPr>
          <p:cNvPr id="9219" name="Rectangle 2">
            <a:extLst>
              <a:ext uri="{FF2B5EF4-FFF2-40B4-BE49-F238E27FC236}">
                <a16:creationId xmlns:a16="http://schemas.microsoft.com/office/drawing/2014/main" id="{1D18F472-4DA8-40D9-BF1A-427D280D31D8}"/>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DDC5E69D-4FDF-4EC0-98C4-74571FE43F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ndParaRPr>
          </a:p>
        </p:txBody>
      </p:sp>
    </p:spTree>
    <p:extLst>
      <p:ext uri="{BB962C8B-B14F-4D97-AF65-F5344CB8AC3E}">
        <p14:creationId xmlns:p14="http://schemas.microsoft.com/office/powerpoint/2010/main" val="236641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8"/>
            <a:ext cx="5829300" cy="212407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028700" y="5613402"/>
            <a:ext cx="4800600" cy="253206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6">
            <a:extLst>
              <a:ext uri="{FF2B5EF4-FFF2-40B4-BE49-F238E27FC236}">
                <a16:creationId xmlns:a16="http://schemas.microsoft.com/office/drawing/2014/main" id="{72AA327A-BE0B-4FC9-BDBC-38086FF65C7F}"/>
              </a:ext>
            </a:extLst>
          </p:cNvPr>
          <p:cNvSpPr>
            <a:spLocks noGrp="1" noChangeArrowheads="1"/>
          </p:cNvSpPr>
          <p:nvPr>
            <p:ph type="sldNum" sz="quarter" idx="10"/>
          </p:nvPr>
        </p:nvSpPr>
        <p:spPr>
          <a:ln/>
        </p:spPr>
        <p:txBody>
          <a:bodyPr/>
          <a:lstStyle>
            <a:lvl1pPr>
              <a:defRPr/>
            </a:lvl1pPr>
          </a:lstStyle>
          <a:p>
            <a:fld id="{3ED3F8AA-7BED-4D17-8776-0D07EC2656B7}" type="slidenum">
              <a:rPr lang="en-US" altLang="ja-JP"/>
              <a:pPr/>
              <a:t>‹#›</a:t>
            </a:fld>
            <a:endParaRPr lang="en-US" altLang="ja-JP"/>
          </a:p>
        </p:txBody>
      </p:sp>
    </p:spTree>
    <p:extLst>
      <p:ext uri="{BB962C8B-B14F-4D97-AF65-F5344CB8AC3E}">
        <p14:creationId xmlns:p14="http://schemas.microsoft.com/office/powerpoint/2010/main" val="195473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342900" y="2311400"/>
            <a:ext cx="6172200" cy="65373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F19FF2F5-9488-4FDF-9886-E8C44D373722}"/>
              </a:ext>
            </a:extLst>
          </p:cNvPr>
          <p:cNvSpPr>
            <a:spLocks noGrp="1" noChangeArrowheads="1"/>
          </p:cNvSpPr>
          <p:nvPr>
            <p:ph type="sldNum" sz="quarter" idx="10"/>
          </p:nvPr>
        </p:nvSpPr>
        <p:spPr>
          <a:ln/>
        </p:spPr>
        <p:txBody>
          <a:bodyPr/>
          <a:lstStyle>
            <a:lvl1pPr>
              <a:defRPr/>
            </a:lvl1pPr>
          </a:lstStyle>
          <a:p>
            <a:fld id="{75B25C8E-7C0E-470D-B0F7-FF141C2D3407}" type="slidenum">
              <a:rPr lang="en-US" altLang="ja-JP"/>
              <a:pPr/>
              <a:t>‹#›</a:t>
            </a:fld>
            <a:endParaRPr lang="en-US" altLang="ja-JP"/>
          </a:p>
        </p:txBody>
      </p:sp>
    </p:spTree>
    <p:extLst>
      <p:ext uri="{BB962C8B-B14F-4D97-AF65-F5344CB8AC3E}">
        <p14:creationId xmlns:p14="http://schemas.microsoft.com/office/powerpoint/2010/main" val="381927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42900" y="396875"/>
            <a:ext cx="4476750" cy="8451850"/>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FF1E197B-DBAD-4BBD-97F7-2EA1ADEF2248}"/>
              </a:ext>
            </a:extLst>
          </p:cNvPr>
          <p:cNvSpPr>
            <a:spLocks noGrp="1" noChangeArrowheads="1"/>
          </p:cNvSpPr>
          <p:nvPr>
            <p:ph type="sldNum" sz="quarter" idx="10"/>
          </p:nvPr>
        </p:nvSpPr>
        <p:spPr>
          <a:ln/>
        </p:spPr>
        <p:txBody>
          <a:bodyPr/>
          <a:lstStyle>
            <a:lvl1pPr>
              <a:defRPr/>
            </a:lvl1pPr>
          </a:lstStyle>
          <a:p>
            <a:fld id="{9A755043-80AB-4182-A2AC-623CB0CC2D35}" type="slidenum">
              <a:rPr lang="en-US" altLang="ja-JP"/>
              <a:pPr/>
              <a:t>‹#›</a:t>
            </a:fld>
            <a:endParaRPr lang="en-US" altLang="ja-JP"/>
          </a:p>
        </p:txBody>
      </p:sp>
    </p:spTree>
    <p:extLst>
      <p:ext uri="{BB962C8B-B14F-4D97-AF65-F5344CB8AC3E}">
        <p14:creationId xmlns:p14="http://schemas.microsoft.com/office/powerpoint/2010/main" val="473921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342900" y="2311400"/>
            <a:ext cx="3009900" cy="6537325"/>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505200" y="2311400"/>
            <a:ext cx="3009900" cy="6537325"/>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a:extLst>
              <a:ext uri="{FF2B5EF4-FFF2-40B4-BE49-F238E27FC236}">
                <a16:creationId xmlns:a16="http://schemas.microsoft.com/office/drawing/2014/main" id="{8DBE1A80-8910-41B0-B7F6-F13413D67754}"/>
              </a:ext>
            </a:extLst>
          </p:cNvPr>
          <p:cNvSpPr>
            <a:spLocks noGrp="1" noChangeArrowheads="1"/>
          </p:cNvSpPr>
          <p:nvPr>
            <p:ph type="sldNum" sz="quarter" idx="10"/>
          </p:nvPr>
        </p:nvSpPr>
        <p:spPr>
          <a:ln/>
        </p:spPr>
        <p:txBody>
          <a:bodyPr/>
          <a:lstStyle>
            <a:lvl1pPr>
              <a:defRPr/>
            </a:lvl1pPr>
          </a:lstStyle>
          <a:p>
            <a:fld id="{E281F5E8-422C-4980-A552-DA04F2715973}" type="slidenum">
              <a:rPr lang="en-US" altLang="ja-JP"/>
              <a:pPr/>
              <a:t>‹#›</a:t>
            </a:fld>
            <a:endParaRPr lang="en-US" altLang="ja-JP"/>
          </a:p>
        </p:txBody>
      </p:sp>
    </p:spTree>
    <p:extLst>
      <p:ext uri="{BB962C8B-B14F-4D97-AF65-F5344CB8AC3E}">
        <p14:creationId xmlns:p14="http://schemas.microsoft.com/office/powerpoint/2010/main" val="116642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342900" y="2311400"/>
            <a:ext cx="6172200" cy="6537325"/>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7F46D454-491E-4547-8FBB-F0D92A859060}"/>
              </a:ext>
            </a:extLst>
          </p:cNvPr>
          <p:cNvSpPr>
            <a:spLocks noGrp="1" noChangeArrowheads="1"/>
          </p:cNvSpPr>
          <p:nvPr>
            <p:ph type="sldNum" sz="quarter" idx="10"/>
          </p:nvPr>
        </p:nvSpPr>
        <p:spPr>
          <a:ln/>
        </p:spPr>
        <p:txBody>
          <a:bodyPr/>
          <a:lstStyle>
            <a:lvl1pPr>
              <a:defRPr/>
            </a:lvl1pPr>
          </a:lstStyle>
          <a:p>
            <a:fld id="{978F46DC-B5D3-4E3E-9DB4-6663066ECF62}" type="slidenum">
              <a:rPr lang="en-US" altLang="ja-JP"/>
              <a:pPr/>
              <a:t>‹#›</a:t>
            </a:fld>
            <a:endParaRPr lang="en-US" altLang="ja-JP"/>
          </a:p>
        </p:txBody>
      </p:sp>
    </p:spTree>
    <p:extLst>
      <p:ext uri="{BB962C8B-B14F-4D97-AF65-F5344CB8AC3E}">
        <p14:creationId xmlns:p14="http://schemas.microsoft.com/office/powerpoint/2010/main" val="389130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7"/>
            <a:ext cx="5829300" cy="1966913"/>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41338" y="4198938"/>
            <a:ext cx="5829300" cy="21669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a:extLst>
              <a:ext uri="{FF2B5EF4-FFF2-40B4-BE49-F238E27FC236}">
                <a16:creationId xmlns:a16="http://schemas.microsoft.com/office/drawing/2014/main" id="{21EEE66D-49CB-401B-ABF6-D13252BF400D}"/>
              </a:ext>
            </a:extLst>
          </p:cNvPr>
          <p:cNvSpPr>
            <a:spLocks noGrp="1" noChangeArrowheads="1"/>
          </p:cNvSpPr>
          <p:nvPr>
            <p:ph type="sldNum" sz="quarter" idx="10"/>
          </p:nvPr>
        </p:nvSpPr>
        <p:spPr>
          <a:ln/>
        </p:spPr>
        <p:txBody>
          <a:bodyPr/>
          <a:lstStyle>
            <a:lvl1pPr>
              <a:defRPr/>
            </a:lvl1pPr>
          </a:lstStyle>
          <a:p>
            <a:fld id="{27893325-B374-4DA6-B54C-DD1D1B2E0AFF}" type="slidenum">
              <a:rPr lang="en-US" altLang="ja-JP"/>
              <a:pPr/>
              <a:t>‹#›</a:t>
            </a:fld>
            <a:endParaRPr lang="en-US" altLang="ja-JP"/>
          </a:p>
        </p:txBody>
      </p:sp>
    </p:spTree>
    <p:extLst>
      <p:ext uri="{BB962C8B-B14F-4D97-AF65-F5344CB8AC3E}">
        <p14:creationId xmlns:p14="http://schemas.microsoft.com/office/powerpoint/2010/main" val="368033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2900" y="2311400"/>
            <a:ext cx="3009900" cy="6537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505200" y="2311400"/>
            <a:ext cx="3009900" cy="6537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a:extLst>
              <a:ext uri="{FF2B5EF4-FFF2-40B4-BE49-F238E27FC236}">
                <a16:creationId xmlns:a16="http://schemas.microsoft.com/office/drawing/2014/main" id="{9BA77A70-D9E3-44BC-A6F8-14E0C163FF22}"/>
              </a:ext>
            </a:extLst>
          </p:cNvPr>
          <p:cNvSpPr>
            <a:spLocks noGrp="1" noChangeArrowheads="1"/>
          </p:cNvSpPr>
          <p:nvPr>
            <p:ph type="sldNum" sz="quarter" idx="10"/>
          </p:nvPr>
        </p:nvSpPr>
        <p:spPr>
          <a:ln/>
        </p:spPr>
        <p:txBody>
          <a:bodyPr/>
          <a:lstStyle>
            <a:lvl1pPr>
              <a:defRPr/>
            </a:lvl1pPr>
          </a:lstStyle>
          <a:p>
            <a:fld id="{0526B040-65A8-4669-9E50-348FD4031463}" type="slidenum">
              <a:rPr lang="en-US" altLang="ja-JP"/>
              <a:pPr/>
              <a:t>‹#›</a:t>
            </a:fld>
            <a:endParaRPr lang="en-US" altLang="ja-JP"/>
          </a:p>
        </p:txBody>
      </p:sp>
    </p:spTree>
    <p:extLst>
      <p:ext uri="{BB962C8B-B14F-4D97-AF65-F5344CB8AC3E}">
        <p14:creationId xmlns:p14="http://schemas.microsoft.com/office/powerpoint/2010/main" val="288284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0" y="2217738"/>
            <a:ext cx="3030538" cy="9239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0" y="3141665"/>
            <a:ext cx="3030538" cy="57070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4567" y="2217738"/>
            <a:ext cx="3030537" cy="9239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4567" y="3141665"/>
            <a:ext cx="3030537" cy="57070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a:extLst>
              <a:ext uri="{FF2B5EF4-FFF2-40B4-BE49-F238E27FC236}">
                <a16:creationId xmlns:a16="http://schemas.microsoft.com/office/drawing/2014/main" id="{47DF8321-C1F6-4AA7-BD24-573C7F1E0E1E}"/>
              </a:ext>
            </a:extLst>
          </p:cNvPr>
          <p:cNvSpPr>
            <a:spLocks noGrp="1" noChangeArrowheads="1"/>
          </p:cNvSpPr>
          <p:nvPr>
            <p:ph type="sldNum" sz="quarter" idx="10"/>
          </p:nvPr>
        </p:nvSpPr>
        <p:spPr>
          <a:ln/>
        </p:spPr>
        <p:txBody>
          <a:bodyPr/>
          <a:lstStyle>
            <a:lvl1pPr>
              <a:defRPr/>
            </a:lvl1pPr>
          </a:lstStyle>
          <a:p>
            <a:fld id="{1F0899C4-394D-456F-9B93-B04DFCFF86DD}" type="slidenum">
              <a:rPr lang="en-US" altLang="ja-JP"/>
              <a:pPr/>
              <a:t>‹#›</a:t>
            </a:fld>
            <a:endParaRPr lang="en-US" altLang="ja-JP"/>
          </a:p>
        </p:txBody>
      </p:sp>
    </p:spTree>
    <p:extLst>
      <p:ext uri="{BB962C8B-B14F-4D97-AF65-F5344CB8AC3E}">
        <p14:creationId xmlns:p14="http://schemas.microsoft.com/office/powerpoint/2010/main" val="53890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p>
            <a:r>
              <a:rPr lang="ja-JP" altLang="en-US"/>
              <a:t>マスタ タイトルの書式設定</a:t>
            </a:r>
          </a:p>
        </p:txBody>
      </p:sp>
      <p:sp>
        <p:nvSpPr>
          <p:cNvPr id="3" name="Rectangle 6">
            <a:extLst>
              <a:ext uri="{FF2B5EF4-FFF2-40B4-BE49-F238E27FC236}">
                <a16:creationId xmlns:a16="http://schemas.microsoft.com/office/drawing/2014/main" id="{8DEE9D6F-3832-4064-A86A-342480306E81}"/>
              </a:ext>
            </a:extLst>
          </p:cNvPr>
          <p:cNvSpPr>
            <a:spLocks noGrp="1" noChangeArrowheads="1"/>
          </p:cNvSpPr>
          <p:nvPr>
            <p:ph type="sldNum" sz="quarter" idx="10"/>
          </p:nvPr>
        </p:nvSpPr>
        <p:spPr>
          <a:ln/>
        </p:spPr>
        <p:txBody>
          <a:bodyPr/>
          <a:lstStyle>
            <a:lvl1pPr>
              <a:defRPr/>
            </a:lvl1pPr>
          </a:lstStyle>
          <a:p>
            <a:fld id="{B9064466-3C28-4218-B860-6B2FA6CEAB48}" type="slidenum">
              <a:rPr lang="en-US" altLang="ja-JP"/>
              <a:pPr/>
              <a:t>‹#›</a:t>
            </a:fld>
            <a:endParaRPr lang="en-US" altLang="ja-JP"/>
          </a:p>
        </p:txBody>
      </p:sp>
    </p:spTree>
    <p:extLst>
      <p:ext uri="{BB962C8B-B14F-4D97-AF65-F5344CB8AC3E}">
        <p14:creationId xmlns:p14="http://schemas.microsoft.com/office/powerpoint/2010/main" val="230510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A292586-B570-44B2-B4D4-3C3DA4B379E5}"/>
              </a:ext>
            </a:extLst>
          </p:cNvPr>
          <p:cNvSpPr>
            <a:spLocks noGrp="1" noChangeArrowheads="1"/>
          </p:cNvSpPr>
          <p:nvPr>
            <p:ph type="sldNum" sz="quarter" idx="10"/>
          </p:nvPr>
        </p:nvSpPr>
        <p:spPr>
          <a:ln/>
        </p:spPr>
        <p:txBody>
          <a:bodyPr/>
          <a:lstStyle>
            <a:lvl1pPr>
              <a:defRPr/>
            </a:lvl1pPr>
          </a:lstStyle>
          <a:p>
            <a:fld id="{8EC60302-71E4-448E-9F1F-216C901194FA}" type="slidenum">
              <a:rPr lang="en-US" altLang="ja-JP"/>
              <a:pPr/>
              <a:t>‹#›</a:t>
            </a:fld>
            <a:endParaRPr lang="en-US" altLang="ja-JP"/>
          </a:p>
        </p:txBody>
      </p:sp>
    </p:spTree>
    <p:extLst>
      <p:ext uri="{BB962C8B-B14F-4D97-AF65-F5344CB8AC3E}">
        <p14:creationId xmlns:p14="http://schemas.microsoft.com/office/powerpoint/2010/main" val="343717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2"/>
            <a:ext cx="2255838" cy="1679575"/>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2681288" y="393700"/>
            <a:ext cx="3833812" cy="8455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0" y="2073274"/>
            <a:ext cx="2255838" cy="67754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5FCB12BD-4580-4903-822E-B51B69E34FFF}"/>
              </a:ext>
            </a:extLst>
          </p:cNvPr>
          <p:cNvSpPr>
            <a:spLocks noGrp="1" noChangeArrowheads="1"/>
          </p:cNvSpPr>
          <p:nvPr>
            <p:ph type="sldNum" sz="quarter" idx="10"/>
          </p:nvPr>
        </p:nvSpPr>
        <p:spPr>
          <a:ln/>
        </p:spPr>
        <p:txBody>
          <a:bodyPr/>
          <a:lstStyle>
            <a:lvl1pPr>
              <a:defRPr/>
            </a:lvl1pPr>
          </a:lstStyle>
          <a:p>
            <a:fld id="{6021EFAC-C194-4AC5-9220-9A338AEB5DF0}" type="slidenum">
              <a:rPr lang="en-US" altLang="ja-JP"/>
              <a:pPr/>
              <a:t>‹#›</a:t>
            </a:fld>
            <a:endParaRPr lang="en-US" altLang="ja-JP"/>
          </a:p>
        </p:txBody>
      </p:sp>
    </p:spTree>
    <p:extLst>
      <p:ext uri="{BB962C8B-B14F-4D97-AF65-F5344CB8AC3E}">
        <p14:creationId xmlns:p14="http://schemas.microsoft.com/office/powerpoint/2010/main" val="160659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344613" y="885825"/>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344613" y="7753349"/>
            <a:ext cx="4114800" cy="11620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268AB871-67C8-45C5-8F48-16AED993DFB0}"/>
              </a:ext>
            </a:extLst>
          </p:cNvPr>
          <p:cNvSpPr>
            <a:spLocks noGrp="1" noChangeArrowheads="1"/>
          </p:cNvSpPr>
          <p:nvPr>
            <p:ph type="sldNum" sz="quarter" idx="10"/>
          </p:nvPr>
        </p:nvSpPr>
        <p:spPr>
          <a:ln/>
        </p:spPr>
        <p:txBody>
          <a:bodyPr/>
          <a:lstStyle>
            <a:lvl1pPr>
              <a:defRPr/>
            </a:lvl1pPr>
          </a:lstStyle>
          <a:p>
            <a:fld id="{24C7AA68-E5D5-437B-8FAB-05CCDFBA0875}" type="slidenum">
              <a:rPr lang="en-US" altLang="ja-JP"/>
              <a:pPr/>
              <a:t>‹#›</a:t>
            </a:fld>
            <a:endParaRPr lang="en-US" altLang="ja-JP"/>
          </a:p>
        </p:txBody>
      </p:sp>
    </p:spTree>
    <p:extLst>
      <p:ext uri="{BB962C8B-B14F-4D97-AF65-F5344CB8AC3E}">
        <p14:creationId xmlns:p14="http://schemas.microsoft.com/office/powerpoint/2010/main" val="1086347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a:extLst>
              <a:ext uri="{FF2B5EF4-FFF2-40B4-BE49-F238E27FC236}">
                <a16:creationId xmlns:a16="http://schemas.microsoft.com/office/drawing/2014/main" id="{720BC25C-0B6D-474C-8676-F4B339E19810}"/>
              </a:ext>
            </a:extLst>
          </p:cNvPr>
          <p:cNvSpPr>
            <a:spLocks noGrp="1" noChangeArrowheads="1"/>
          </p:cNvSpPr>
          <p:nvPr>
            <p:ph type="sldNum" sz="quarter" idx="4"/>
          </p:nvPr>
        </p:nvSpPr>
        <p:spPr bwMode="auto">
          <a:xfrm>
            <a:off x="6092825" y="9561513"/>
            <a:ext cx="765175" cy="344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ＭＳ Ｐゴシック" panose="020B0600070205080204" pitchFamily="50" charset="-128"/>
              </a:defRPr>
            </a:lvl1pPr>
          </a:lstStyle>
          <a:p>
            <a:fld id="{C692A273-0FED-4B9D-8690-D83D2CEA109B}" type="slidenum">
              <a:rPr lang="en-US" altLang="ja-JP"/>
              <a:pPr/>
              <a:t>‹#›</a:t>
            </a:fld>
            <a:endParaRPr lang="en-US" altLang="ja-JP"/>
          </a:p>
        </p:txBody>
      </p:sp>
      <p:sp>
        <p:nvSpPr>
          <p:cNvPr id="1027" name="Rectangle 8">
            <a:extLst>
              <a:ext uri="{FF2B5EF4-FFF2-40B4-BE49-F238E27FC236}">
                <a16:creationId xmlns:a16="http://schemas.microsoft.com/office/drawing/2014/main" id="{15FF5C20-7E22-44DC-A498-7F75FA0E723B}"/>
              </a:ext>
            </a:extLst>
          </p:cNvPr>
          <p:cNvSpPr>
            <a:spLocks noChangeArrowheads="1"/>
          </p:cNvSpPr>
          <p:nvPr userDrawn="1"/>
        </p:nvSpPr>
        <p:spPr bwMode="auto">
          <a:xfrm>
            <a:off x="33338" y="38100"/>
            <a:ext cx="6791325" cy="2381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cxnSp>
        <p:nvCxnSpPr>
          <p:cNvPr id="10" name="直線コネクタ 9">
            <a:extLst>
              <a:ext uri="{FF2B5EF4-FFF2-40B4-BE49-F238E27FC236}">
                <a16:creationId xmlns:a16="http://schemas.microsoft.com/office/drawing/2014/main" id="{CBBBF466-A0E9-4EC7-BA17-60C891171E79}"/>
              </a:ext>
            </a:extLst>
          </p:cNvPr>
          <p:cNvCxnSpPr/>
          <p:nvPr userDrawn="1"/>
        </p:nvCxnSpPr>
        <p:spPr>
          <a:xfrm>
            <a:off x="87313" y="623888"/>
            <a:ext cx="6661150" cy="0"/>
          </a:xfrm>
          <a:prstGeom prst="line">
            <a:avLst/>
          </a:prstGeom>
          <a:ln w="38100" cmpd="thickThin">
            <a:solidFill>
              <a:srgbClr val="00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0E7D193-FE4F-417C-93E6-58E97F11132F}"/>
              </a:ext>
            </a:extLst>
          </p:cNvPr>
          <p:cNvSpPr/>
          <p:nvPr/>
        </p:nvSpPr>
        <p:spPr>
          <a:xfrm>
            <a:off x="309563" y="2068207"/>
            <a:ext cx="6308725" cy="2874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b="1" dirty="0">
                <a:solidFill>
                  <a:srgbClr val="FFFFFF"/>
                </a:solidFill>
                <a:latin typeface="Meiryo UI" panose="020B0604030504040204" pitchFamily="50" charset="-128"/>
                <a:ea typeface="Meiryo UI" panose="020B0604030504040204" pitchFamily="50" charset="-128"/>
              </a:rPr>
              <a:t>【</a:t>
            </a:r>
            <a:r>
              <a:rPr lang="ja-JP" altLang="en-US" b="1" dirty="0">
                <a:solidFill>
                  <a:srgbClr val="FFFFFF"/>
                </a:solidFill>
                <a:latin typeface="Meiryo UI" panose="020B0604030504040204" pitchFamily="50" charset="-128"/>
                <a:ea typeface="Meiryo UI" panose="020B0604030504040204" pitchFamily="50" charset="-128"/>
              </a:rPr>
              <a:t>関西圏</a:t>
            </a:r>
            <a:r>
              <a:rPr lang="en-US" altLang="ja-JP" b="1" dirty="0">
                <a:solidFill>
                  <a:srgbClr val="FFFFFF"/>
                </a:solidFill>
                <a:latin typeface="Meiryo UI" panose="020B0604030504040204" pitchFamily="50" charset="-128"/>
                <a:ea typeface="Meiryo UI" panose="020B0604030504040204" pitchFamily="50" charset="-128"/>
              </a:rPr>
              <a:t>】</a:t>
            </a:r>
            <a:r>
              <a:rPr lang="ja-JP" altLang="en-US" b="1" dirty="0">
                <a:solidFill>
                  <a:srgbClr val="FFFFFF"/>
                </a:solidFill>
                <a:latin typeface="Meiryo UI" panose="020B0604030504040204" pitchFamily="50" charset="-128"/>
                <a:ea typeface="Meiryo UI" panose="020B0604030504040204" pitchFamily="50" charset="-128"/>
              </a:rPr>
              <a:t>　物産展会場出展・観光ＰＲ資材募集の御案内</a:t>
            </a:r>
          </a:p>
        </p:txBody>
      </p:sp>
      <p:sp>
        <p:nvSpPr>
          <p:cNvPr id="3079" name="Text Box 41">
            <a:extLst>
              <a:ext uri="{FF2B5EF4-FFF2-40B4-BE49-F238E27FC236}">
                <a16:creationId xmlns:a16="http://schemas.microsoft.com/office/drawing/2014/main" id="{9DC3DBD7-9573-4B8F-AC82-9C508DA50257}"/>
              </a:ext>
            </a:extLst>
          </p:cNvPr>
          <p:cNvSpPr txBox="1">
            <a:spLocks noChangeArrowheads="1"/>
          </p:cNvSpPr>
          <p:nvPr/>
        </p:nvSpPr>
        <p:spPr bwMode="auto">
          <a:xfrm>
            <a:off x="225000" y="2407430"/>
            <a:ext cx="6408000" cy="161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1700"/>
              </a:lnSpc>
            </a:pPr>
            <a:r>
              <a:rPr lang="ja-JP" altLang="en-US" sz="1100" dirty="0">
                <a:effectLst/>
                <a:latin typeface="Meiryo UI" panose="020B0604030504040204" pitchFamily="50" charset="-128"/>
                <a:ea typeface="Meiryo UI" panose="020B0604030504040204" pitchFamily="50" charset="-128"/>
                <a:cs typeface="ＭＳ ゴシック" panose="020B0609070205080204" pitchFamily="49" charset="-128"/>
              </a:rPr>
              <a:t>　愛知県は、関西圏在住の方々に向けて、本県の多彩な食と観光の魅力をＰＲし、誘客を促すことを目的に、</a:t>
            </a:r>
            <a:endParaRPr lang="en-US" altLang="ja-JP" sz="1100" dirty="0">
              <a:effectLst/>
              <a:latin typeface="Meiryo UI" panose="020B0604030504040204" pitchFamily="50" charset="-128"/>
              <a:ea typeface="Meiryo UI" panose="020B0604030504040204" pitchFamily="50" charset="-128"/>
              <a:cs typeface="ＭＳ ゴシック" panose="020B0609070205080204" pitchFamily="49" charset="-128"/>
            </a:endParaRPr>
          </a:p>
          <a:p>
            <a:pPr>
              <a:lnSpc>
                <a:spcPts val="1700"/>
              </a:lnSpc>
            </a:pPr>
            <a:r>
              <a:rPr lang="ja-JP" altLang="en-US" sz="1100" dirty="0">
                <a:effectLst/>
                <a:latin typeface="Meiryo UI" panose="020B0604030504040204" pitchFamily="50" charset="-128"/>
                <a:ea typeface="Meiryo UI" panose="020B0604030504040204" pitchFamily="50" charset="-128"/>
                <a:cs typeface="ＭＳ ゴシック" panose="020B0609070205080204" pitchFamily="49" charset="-128"/>
              </a:rPr>
              <a:t>関西圏において愛知の観光物産展を開催します。</a:t>
            </a:r>
            <a:r>
              <a:rPr lang="ja-JP" altLang="en-US" sz="1100" dirty="0">
                <a:latin typeface="Meiryo UI" panose="020B0604030504040204" pitchFamily="50" charset="-128"/>
                <a:ea typeface="Meiryo UI" panose="020B0604030504040204" pitchFamily="50" charset="-128"/>
              </a:rPr>
              <a:t>つきましては、出展事業者を募集しますので、お知らせします。</a:t>
            </a:r>
          </a:p>
          <a:p>
            <a:pPr>
              <a:lnSpc>
                <a:spcPts val="1700"/>
              </a:lnSpc>
            </a:pPr>
            <a:r>
              <a:rPr lang="ja-JP" altLang="en-US" sz="1100" dirty="0">
                <a:latin typeface="Meiryo UI" panose="020B0604030504040204" pitchFamily="50" charset="-128"/>
                <a:ea typeface="Meiryo UI" panose="020B0604030504040204" pitchFamily="50" charset="-128"/>
              </a:rPr>
              <a:t>　本フェアは、昨年度も開催し、多くの方に来場いただきました。さらに、今年は大阪・関西万博にて、非常に盛り上がっている関西圏において、観光資源や自社商品をＰＲする絶好の機会となりますので、是非御応募ください。</a:t>
            </a:r>
          </a:p>
          <a:p>
            <a:pPr>
              <a:lnSpc>
                <a:spcPts val="1700"/>
              </a:lnSpc>
            </a:pPr>
            <a:r>
              <a:rPr lang="ja-JP" altLang="en-US" sz="1100" dirty="0">
                <a:latin typeface="Meiryo UI" panose="020B0604030504040204" pitchFamily="50" charset="-128"/>
                <a:ea typeface="Meiryo UI" panose="020B0604030504040204" pitchFamily="50" charset="-128"/>
              </a:rPr>
              <a:t>　また、観光物産展の運営事業者による委託販売（</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）を行う商品についても募集しますので、多くのお申込みをお待ちしています。</a:t>
            </a:r>
          </a:p>
          <a:p>
            <a:pPr>
              <a:lnSpc>
                <a:spcPts val="1700"/>
              </a:lnSpc>
            </a:pP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主催者側販売事業者が会場でブースを設け、事業者様からお預かりした商品を販売します。</a:t>
            </a:r>
            <a:endParaRPr lang="ja-JP" altLang="en-US" sz="1100" b="1" dirty="0">
              <a:latin typeface="Meiryo UI" panose="020B0604030504040204" pitchFamily="50" charset="-128"/>
              <a:ea typeface="Meiryo UI" panose="020B0604030504040204" pitchFamily="50" charset="-128"/>
            </a:endParaRPr>
          </a:p>
        </p:txBody>
      </p:sp>
      <p:grpSp>
        <p:nvGrpSpPr>
          <p:cNvPr id="19" name="グループ化 18">
            <a:extLst>
              <a:ext uri="{FF2B5EF4-FFF2-40B4-BE49-F238E27FC236}">
                <a16:creationId xmlns:a16="http://schemas.microsoft.com/office/drawing/2014/main" id="{D54B4274-C167-2C3A-8914-F1920C1057AA}"/>
              </a:ext>
            </a:extLst>
          </p:cNvPr>
          <p:cNvGrpSpPr/>
          <p:nvPr/>
        </p:nvGrpSpPr>
        <p:grpSpPr>
          <a:xfrm>
            <a:off x="4297362" y="471197"/>
            <a:ext cx="2320925" cy="1527155"/>
            <a:chOff x="4297362" y="118474"/>
            <a:chExt cx="2320925" cy="1527155"/>
          </a:xfrm>
        </p:grpSpPr>
        <p:sp>
          <p:nvSpPr>
            <p:cNvPr id="3075" name="テキスト ボックス 9">
              <a:extLst>
                <a:ext uri="{FF2B5EF4-FFF2-40B4-BE49-F238E27FC236}">
                  <a16:creationId xmlns:a16="http://schemas.microsoft.com/office/drawing/2014/main" id="{02EDC82B-5A29-4E37-A0EF-A51C149B02EB}"/>
                </a:ext>
              </a:extLst>
            </p:cNvPr>
            <p:cNvSpPr txBox="1">
              <a:spLocks noChangeArrowheads="1"/>
            </p:cNvSpPr>
            <p:nvPr/>
          </p:nvSpPr>
          <p:spPr bwMode="auto">
            <a:xfrm>
              <a:off x="4297362" y="118474"/>
              <a:ext cx="232092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dist" eaLnBrk="1" hangingPunct="1"/>
              <a:r>
                <a:rPr lang="ja-JP" altLang="en-US" dirty="0">
                  <a:latin typeface="HGP創英角ｺﾞｼｯｸUB" panose="020B0900000000000000" pitchFamily="50" charset="-128"/>
                  <a:ea typeface="HGP創英角ｺﾞｼｯｸUB" panose="020B0900000000000000" pitchFamily="50" charset="-128"/>
                </a:rPr>
                <a:t>こってりだけじゃない。</a:t>
              </a:r>
              <a:endParaRPr lang="en-US" altLang="ja-JP" dirty="0">
                <a:latin typeface="HGP創英角ｺﾞｼｯｸUB" panose="020B0900000000000000" pitchFamily="50" charset="-128"/>
                <a:ea typeface="HGP創英角ｺﾞｼｯｸUB" panose="020B0900000000000000" pitchFamily="50" charset="-128"/>
              </a:endParaRPr>
            </a:p>
            <a:p>
              <a:pPr algn="dist" eaLnBrk="1" hangingPunct="1"/>
              <a:r>
                <a:rPr lang="ja-JP" altLang="en-US" sz="2800" dirty="0">
                  <a:latin typeface="HGP創英角ｺﾞｼｯｸUB" panose="020B0900000000000000" pitchFamily="50" charset="-128"/>
                  <a:ea typeface="HGP創英角ｺﾞｼｯｸUB" panose="020B0900000000000000" pitchFamily="50" charset="-128"/>
                </a:rPr>
                <a:t>ディスカバー</a:t>
              </a:r>
              <a:endParaRPr lang="en-US" altLang="ja-JP" sz="2800" dirty="0">
                <a:latin typeface="HGP創英角ｺﾞｼｯｸUB" panose="020B0900000000000000" pitchFamily="50" charset="-128"/>
                <a:ea typeface="HGP創英角ｺﾞｼｯｸUB" panose="020B0900000000000000" pitchFamily="50" charset="-128"/>
              </a:endParaRPr>
            </a:p>
            <a:p>
              <a:pPr algn="dist" eaLnBrk="1" hangingPunct="1"/>
              <a:r>
                <a:rPr lang="ja-JP" altLang="en-US" sz="2800" dirty="0">
                  <a:latin typeface="HGP創英角ｺﾞｼｯｸUB" panose="020B0900000000000000" pitchFamily="50" charset="-128"/>
                  <a:ea typeface="HGP創英角ｺﾞｼｯｸUB" panose="020B0900000000000000" pitchFamily="50" charset="-128"/>
                </a:rPr>
                <a:t>愛知フェア</a:t>
              </a:r>
            </a:p>
          </p:txBody>
        </p:sp>
        <p:sp>
          <p:nvSpPr>
            <p:cNvPr id="9" name="正方形/長方形 8">
              <a:extLst>
                <a:ext uri="{FF2B5EF4-FFF2-40B4-BE49-F238E27FC236}">
                  <a16:creationId xmlns:a16="http://schemas.microsoft.com/office/drawing/2014/main" id="{89A35FF9-7773-428D-9059-626516469421}"/>
                </a:ext>
              </a:extLst>
            </p:cNvPr>
            <p:cNvSpPr/>
            <p:nvPr/>
          </p:nvSpPr>
          <p:spPr>
            <a:xfrm>
              <a:off x="4492624" y="1425470"/>
              <a:ext cx="1930400" cy="22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eaLnBrk="1" hangingPunct="1">
                <a:defRPr/>
              </a:pPr>
              <a:r>
                <a:rPr lang="ja-JP" altLang="en-US" sz="1200" b="1" dirty="0">
                  <a:solidFill>
                    <a:srgbClr val="FFFFFF"/>
                  </a:solidFill>
                  <a:latin typeface="HGS創英角ｺﾞｼｯｸUB" pitchFamily="50" charset="-128"/>
                  <a:ea typeface="HGS創英角ｺﾞｼｯｸUB" pitchFamily="50" charset="-128"/>
                </a:rPr>
                <a:t>２０２５</a:t>
              </a:r>
            </a:p>
          </p:txBody>
        </p:sp>
        <p:cxnSp>
          <p:nvCxnSpPr>
            <p:cNvPr id="7" name="直線コネクタ 6">
              <a:extLst>
                <a:ext uri="{FF2B5EF4-FFF2-40B4-BE49-F238E27FC236}">
                  <a16:creationId xmlns:a16="http://schemas.microsoft.com/office/drawing/2014/main" id="{A2568FAB-E253-D445-04BE-01D3CD012898}"/>
                </a:ext>
              </a:extLst>
            </p:cNvPr>
            <p:cNvCxnSpPr/>
            <p:nvPr/>
          </p:nvCxnSpPr>
          <p:spPr>
            <a:xfrm>
              <a:off x="4383881" y="1380358"/>
              <a:ext cx="21478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 name="直線コネクタ 7">
            <a:extLst>
              <a:ext uri="{FF2B5EF4-FFF2-40B4-BE49-F238E27FC236}">
                <a16:creationId xmlns:a16="http://schemas.microsoft.com/office/drawing/2014/main" id="{22286FA8-ADAF-3E08-3C0C-8D766DA7B98F}"/>
              </a:ext>
            </a:extLst>
          </p:cNvPr>
          <p:cNvCxnSpPr/>
          <p:nvPr/>
        </p:nvCxnSpPr>
        <p:spPr>
          <a:xfrm>
            <a:off x="4383881" y="470338"/>
            <a:ext cx="21478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F3EE55C3-4A54-9B68-C2F6-BBD629374275}"/>
              </a:ext>
            </a:extLst>
          </p:cNvPr>
          <p:cNvSpPr txBox="1"/>
          <p:nvPr/>
        </p:nvSpPr>
        <p:spPr>
          <a:xfrm>
            <a:off x="239713" y="106595"/>
            <a:ext cx="3422732" cy="830997"/>
          </a:xfrm>
          <a:prstGeom prst="rect">
            <a:avLst/>
          </a:prstGeom>
          <a:noFill/>
          <a:ln>
            <a:solidFill>
              <a:schemeClr val="tx1"/>
            </a:solidFill>
          </a:ln>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会場出展・観光ＰＲ資材</a:t>
            </a:r>
            <a:endParaRPr kumimoji="1" lang="en-US" altLang="ja-JP" sz="24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募集要領</a:t>
            </a:r>
          </a:p>
        </p:txBody>
      </p:sp>
      <p:sp>
        <p:nvSpPr>
          <p:cNvPr id="18" name="Text Box 41">
            <a:extLst>
              <a:ext uri="{FF2B5EF4-FFF2-40B4-BE49-F238E27FC236}">
                <a16:creationId xmlns:a16="http://schemas.microsoft.com/office/drawing/2014/main" id="{9A6BF76C-3170-A8DD-AC16-1B9B4C441624}"/>
              </a:ext>
            </a:extLst>
          </p:cNvPr>
          <p:cNvSpPr txBox="1">
            <a:spLocks noChangeArrowheads="1"/>
          </p:cNvSpPr>
          <p:nvPr/>
        </p:nvSpPr>
        <p:spPr bwMode="auto">
          <a:xfrm>
            <a:off x="309561" y="9572448"/>
            <a:ext cx="63087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主催</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愛知県　</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B3E5A654-3B01-0714-2128-85523A049F7A}"/>
              </a:ext>
            </a:extLst>
          </p:cNvPr>
          <p:cNvSpPr txBox="1"/>
          <p:nvPr/>
        </p:nvSpPr>
        <p:spPr>
          <a:xfrm>
            <a:off x="5743019" y="64953"/>
            <a:ext cx="805419" cy="276999"/>
          </a:xfrm>
          <a:prstGeom prst="rect">
            <a:avLst/>
          </a:prstGeom>
          <a:noFill/>
          <a:ln w="9525" cmpd="sng">
            <a:solidFill>
              <a:schemeClr val="tx1"/>
            </a:solidFill>
          </a:ln>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別紙１</a:t>
            </a:r>
          </a:p>
        </p:txBody>
      </p:sp>
      <p:cxnSp>
        <p:nvCxnSpPr>
          <p:cNvPr id="2" name="直線コネクタ 1">
            <a:extLst>
              <a:ext uri="{FF2B5EF4-FFF2-40B4-BE49-F238E27FC236}">
                <a16:creationId xmlns:a16="http://schemas.microsoft.com/office/drawing/2014/main" id="{31EC1212-2AFD-1C6B-D280-67FA176CF862}"/>
              </a:ext>
            </a:extLst>
          </p:cNvPr>
          <p:cNvCxnSpPr>
            <a:cxnSpLocks/>
          </p:cNvCxnSpPr>
          <p:nvPr/>
        </p:nvCxnSpPr>
        <p:spPr>
          <a:xfrm>
            <a:off x="335440" y="8176878"/>
            <a:ext cx="63087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49F7936A-5E79-5A97-B303-54E108AEBFC4}"/>
              </a:ext>
            </a:extLst>
          </p:cNvPr>
          <p:cNvGrpSpPr/>
          <p:nvPr/>
        </p:nvGrpSpPr>
        <p:grpSpPr>
          <a:xfrm>
            <a:off x="309562" y="4399113"/>
            <a:ext cx="6325553" cy="3426619"/>
            <a:chOff x="292734" y="4642685"/>
            <a:chExt cx="6325553" cy="3426619"/>
          </a:xfrm>
        </p:grpSpPr>
        <p:sp>
          <p:nvSpPr>
            <p:cNvPr id="12" name="Text Box 41">
              <a:extLst>
                <a:ext uri="{FF2B5EF4-FFF2-40B4-BE49-F238E27FC236}">
                  <a16:creationId xmlns:a16="http://schemas.microsoft.com/office/drawing/2014/main" id="{5E481DD6-125B-691D-FC6D-404F919231C3}"/>
                </a:ext>
              </a:extLst>
            </p:cNvPr>
            <p:cNvSpPr txBox="1">
              <a:spLocks noChangeArrowheads="1"/>
            </p:cNvSpPr>
            <p:nvPr/>
          </p:nvSpPr>
          <p:spPr bwMode="auto">
            <a:xfrm>
              <a:off x="292734" y="4651733"/>
              <a:ext cx="6143625" cy="32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ja-JP" altLang="en-US" sz="1400" dirty="0">
                  <a:latin typeface="Meiryo UI" panose="020B0604030504040204" pitchFamily="50" charset="-128"/>
                  <a:ea typeface="Meiryo UI" panose="020B0604030504040204" pitchFamily="50" charset="-128"/>
                </a:rPr>
                <a:t>■開催概要（関西圏</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ディーズスクエア</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grpSp>
          <p:nvGrpSpPr>
            <p:cNvPr id="15" name="グループ化 14">
              <a:extLst>
                <a:ext uri="{FF2B5EF4-FFF2-40B4-BE49-F238E27FC236}">
                  <a16:creationId xmlns:a16="http://schemas.microsoft.com/office/drawing/2014/main" id="{BA86DDD8-F5E3-18FB-3CF4-3A652DA3853F}"/>
                </a:ext>
              </a:extLst>
            </p:cNvPr>
            <p:cNvGrpSpPr/>
            <p:nvPr/>
          </p:nvGrpSpPr>
          <p:grpSpPr>
            <a:xfrm>
              <a:off x="309562" y="4642685"/>
              <a:ext cx="6308725" cy="3426619"/>
              <a:chOff x="309562" y="4462925"/>
              <a:chExt cx="6308725" cy="3426619"/>
            </a:xfrm>
          </p:grpSpPr>
          <p:sp>
            <p:nvSpPr>
              <p:cNvPr id="17" name="Text Box 41">
                <a:extLst>
                  <a:ext uri="{FF2B5EF4-FFF2-40B4-BE49-F238E27FC236}">
                    <a16:creationId xmlns:a16="http://schemas.microsoft.com/office/drawing/2014/main" id="{E6945D88-1916-A95F-6E81-B217AB970374}"/>
                  </a:ext>
                </a:extLst>
              </p:cNvPr>
              <p:cNvSpPr txBox="1">
                <a:spLocks noChangeArrowheads="1"/>
              </p:cNvSpPr>
              <p:nvPr/>
            </p:nvSpPr>
            <p:spPr bwMode="auto">
              <a:xfrm>
                <a:off x="388938" y="4781001"/>
                <a:ext cx="60325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a:r>
                  <a:rPr lang="ja-JP" altLang="en-US" sz="1100" dirty="0">
                    <a:latin typeface="Meiryo UI" panose="020B0604030504040204" pitchFamily="50" charset="-128"/>
                    <a:ea typeface="Meiryo UI" panose="020B0604030504040204" pitchFamily="50" charset="-128"/>
                  </a:rPr>
                  <a:t>●会期</a:t>
                </a:r>
                <a:r>
                  <a:rPr lang="en-US" altLang="ja-JP" sz="1100" dirty="0">
                    <a:latin typeface="Meiryo UI" panose="020B0604030504040204" pitchFamily="50" charset="-128"/>
                    <a:ea typeface="Meiryo UI" panose="020B0604030504040204" pitchFamily="50" charset="-128"/>
                  </a:rPr>
                  <a:t>	</a:t>
                </a:r>
                <a:r>
                  <a:rPr lang="en-US"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rPr>
                  <a:t>8</a:t>
                </a:r>
                <a:r>
                  <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日（土）</a:t>
                </a:r>
                <a:r>
                  <a:rPr lang="ja-JP" altLang="en-US" sz="14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rPr>
                  <a:t>8</a:t>
                </a:r>
                <a:r>
                  <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rPr>
                  <a:t>10</a:t>
                </a:r>
                <a:r>
                  <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日（日）＜</a:t>
                </a:r>
                <a:r>
                  <a:rPr lang="ja-JP" altLang="en-US" sz="14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日間＞</a:t>
                </a:r>
                <a:endParaRPr lang="ja-JP" altLang="ja-JP" sz="1400" b="1" dirty="0">
                  <a:effectLst/>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effectLst/>
                    <a:latin typeface="Meiryo UI" panose="020B0604030504040204" pitchFamily="50" charset="-128"/>
                    <a:ea typeface="Meiryo UI" panose="020B0604030504040204" pitchFamily="50" charset="-128"/>
                    <a:cs typeface="Times New Roman" panose="02020603050405020304" pitchFamily="18" charset="0"/>
                  </a:rPr>
                  <a:t>各日／</a:t>
                </a:r>
                <a:r>
                  <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午前</a:t>
                </a:r>
                <a:r>
                  <a:rPr lang="en-US"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11</a:t>
                </a:r>
                <a:r>
                  <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時から午後</a:t>
                </a:r>
                <a:r>
                  <a:rPr lang="ja-JP" altLang="en-US" sz="1400" b="1" kern="100" dirty="0">
                    <a:effectLst/>
                    <a:latin typeface="Meiryo UI" panose="020B0604030504040204" pitchFamily="50" charset="-128"/>
                    <a:ea typeface="Meiryo UI" panose="020B0604030504040204" pitchFamily="50" charset="-128"/>
                    <a:cs typeface="Times New Roman" panose="02020603050405020304" pitchFamily="18" charset="0"/>
                  </a:rPr>
                  <a:t>６</a:t>
                </a:r>
                <a:r>
                  <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時まで</a:t>
                </a:r>
                <a:endParaRPr lang="en-US" alt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just"/>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●会場</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ディーズスクエア</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（大阪駅前ダイヤモンド地下街）</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l"/>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大阪府大阪市北区梅田</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１</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丁目</a:t>
                </a:r>
                <a:r>
                  <a:rPr lang="ja-JP" altLang="en-US"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大阪駅前ダイヤモンド地下街</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号 ディーズスクエア</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l"/>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（地下街「ディアモール大阪」内、円形広場横）</a:t>
                </a:r>
                <a:endParaRPr lang="en-US" altLang="ja-JP" sz="1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l"/>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https://www.oud.co.jp/ds/access/</a:t>
                </a:r>
              </a:p>
              <a:p>
                <a:pPr marL="151130" indent="-152400" algn="l"/>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l"/>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●主なイベントの内容（予定）</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just">
                  <a:lnSpc>
                    <a:spcPts val="18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・県産品の販売　</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・県内の観光パンフレットの配布</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just">
                  <a:lnSpc>
                    <a:spcPts val="18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・「徳川家康と服部半蔵忍者隊</a:t>
                </a:r>
                <a:r>
                  <a:rPr lang="ja-JP" altLang="ja-JP" sz="1100" kern="10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」によるグリーティング</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・クイズラリー　　等</a:t>
                </a:r>
                <a:endParaRPr lang="en-US" altLang="ja-JP" sz="600" kern="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l"/>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l"/>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●入場料</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無料</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l"/>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l"/>
                <a:r>
                  <a:rPr lang="ja-JP" altLang="en-US" sz="1100" dirty="0">
                    <a:latin typeface="Meiryo UI" panose="020B0604030504040204" pitchFamily="50" charset="-128"/>
                    <a:ea typeface="Meiryo UI" panose="020B0604030504040204" pitchFamily="50" charset="-128"/>
                  </a:rPr>
                  <a:t>●出展料</a:t>
                </a:r>
                <a:r>
                  <a:rPr lang="en-US" altLang="ja-JP" sz="11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無料</a:t>
                </a:r>
                <a:r>
                  <a:rPr lang="ja-JP" altLang="en-US" sz="1100" dirty="0">
                    <a:latin typeface="Meiryo UI" panose="020B0604030504040204" pitchFamily="50" charset="-128"/>
                    <a:ea typeface="Meiryo UI" panose="020B0604030504040204" pitchFamily="50" charset="-128"/>
                  </a:rPr>
                  <a:t>（</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交通費及び往復の商品配送料等は御負担をお願いします。）</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0" name="直線コネクタ 19">
                <a:extLst>
                  <a:ext uri="{FF2B5EF4-FFF2-40B4-BE49-F238E27FC236}">
                    <a16:creationId xmlns:a16="http://schemas.microsoft.com/office/drawing/2014/main" id="{B5467BED-3BA0-0D92-9B12-EEEFC7F60A05}"/>
                  </a:ext>
                </a:extLst>
              </p:cNvPr>
              <p:cNvCxnSpPr/>
              <p:nvPr/>
            </p:nvCxnSpPr>
            <p:spPr>
              <a:xfrm>
                <a:off x="365125" y="4781001"/>
                <a:ext cx="60007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CB58E9E5-AAEF-957B-57D6-1D9A824D1D29}"/>
                  </a:ext>
                </a:extLst>
              </p:cNvPr>
              <p:cNvSpPr/>
              <p:nvPr/>
            </p:nvSpPr>
            <p:spPr>
              <a:xfrm>
                <a:off x="309562" y="4462925"/>
                <a:ext cx="6308725" cy="342523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a:t>　　　　　　　　　　　　　　　　</a:t>
                </a:r>
              </a:p>
            </p:txBody>
          </p:sp>
        </p:grpSp>
      </p:grpSp>
      <p:sp>
        <p:nvSpPr>
          <p:cNvPr id="22" name="Text Box 41">
            <a:extLst>
              <a:ext uri="{FF2B5EF4-FFF2-40B4-BE49-F238E27FC236}">
                <a16:creationId xmlns:a16="http://schemas.microsoft.com/office/drawing/2014/main" id="{6D39AB09-E2AC-C6FD-4A89-E701924DD39A}"/>
              </a:ext>
            </a:extLst>
          </p:cNvPr>
          <p:cNvSpPr txBox="1">
            <a:spLocks noChangeArrowheads="1"/>
          </p:cNvSpPr>
          <p:nvPr/>
        </p:nvSpPr>
        <p:spPr bwMode="auto">
          <a:xfrm>
            <a:off x="1063268" y="8211391"/>
            <a:ext cx="5527676"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ts val="300"/>
              </a:spcBef>
            </a:pP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運営事務局</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株式会社</a:t>
            </a:r>
            <a:r>
              <a:rPr lang="ja-JP" altLang="en-US"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シンク</a:t>
            </a: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（県事業委託先協力会社）</a:t>
            </a:r>
            <a:endParaRPr kumimoji="0" lang="ja-JP" altLang="ja-JP" sz="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algn="l">
              <a:spcBef>
                <a:spcPts val="300"/>
              </a:spcBef>
            </a:pPr>
            <a:r>
              <a:rPr lang="en-US" alt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担　当</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東山、堀部</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spcBef>
                <a:spcPts val="300"/>
              </a:spcBef>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電　話</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080-4934-6113</a:t>
            </a:r>
          </a:p>
          <a:p>
            <a:pPr algn="l">
              <a:spcBef>
                <a:spcPts val="300"/>
              </a:spcBef>
            </a:pP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（平日午前</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時から午後</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５</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時まで</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／催事当日のみ午前９時</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から</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午後７時まで</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indent="609600" algn="l">
              <a:spcBef>
                <a:spcPts val="300"/>
              </a:spcBef>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ＦＡＸ：</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052-203-8634</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indent="609600">
              <a:spcBef>
                <a:spcPts val="300"/>
              </a:spcBef>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メール</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aichikanko@think-pp.co.jp</a:t>
            </a:r>
            <a:endParaRPr lang="ja-JP" altLang="en-US" sz="1000" kern="100"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Text Box 41">
            <a:extLst>
              <a:ext uri="{FF2B5EF4-FFF2-40B4-BE49-F238E27FC236}">
                <a16:creationId xmlns:a16="http://schemas.microsoft.com/office/drawing/2014/main" id="{6A15BEF8-7906-7E90-E448-F0379A3AF28B}"/>
              </a:ext>
            </a:extLst>
          </p:cNvPr>
          <p:cNvSpPr txBox="1">
            <a:spLocks noChangeArrowheads="1"/>
          </p:cNvSpPr>
          <p:nvPr/>
        </p:nvSpPr>
        <p:spPr bwMode="auto">
          <a:xfrm>
            <a:off x="309561" y="7889508"/>
            <a:ext cx="6143625" cy="32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ja-JP" altLang="en-US" sz="1400" dirty="0">
                <a:latin typeface="Meiryo UI" panose="020B0604030504040204" pitchFamily="50" charset="-128"/>
                <a:ea typeface="Meiryo UI" panose="020B0604030504040204" pitchFamily="50" charset="-128"/>
              </a:rPr>
              <a:t>■お問い合わせについて</a:t>
            </a:r>
            <a:endParaRPr lang="en-US" altLang="ja-JP" sz="1400" dirty="0">
              <a:latin typeface="Meiryo UI" panose="020B0604030504040204" pitchFamily="50" charset="-128"/>
              <a:ea typeface="Meiryo UI" panose="020B060403050404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a:extLst>
              <a:ext uri="{FF2B5EF4-FFF2-40B4-BE49-F238E27FC236}">
                <a16:creationId xmlns:a16="http://schemas.microsoft.com/office/drawing/2014/main" id="{08A9DC89-0A92-4E6B-AE90-46AA93EDE9F8}"/>
              </a:ext>
            </a:extLst>
          </p:cNvPr>
          <p:cNvSpPr txBox="1">
            <a:spLocks noChangeArrowheads="1"/>
          </p:cNvSpPr>
          <p:nvPr/>
        </p:nvSpPr>
        <p:spPr bwMode="auto">
          <a:xfrm>
            <a:off x="-7938" y="4763"/>
            <a:ext cx="3387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dirty="0">
                <a:latin typeface="Arial Black" panose="020B0A04020102020204" pitchFamily="34" charset="0"/>
                <a:ea typeface="HGP創英角ｺﾞｼｯｸUB" panose="020B0900000000000000" pitchFamily="50" charset="-128"/>
              </a:rPr>
              <a:t>こってりだけじゃない。</a:t>
            </a:r>
            <a:r>
              <a:rPr lang="ja-JP" altLang="en-US" sz="1600" dirty="0">
                <a:latin typeface="Arial Black" panose="020B0A04020102020204" pitchFamily="34" charset="0"/>
                <a:ea typeface="HGP創英角ｺﾞｼｯｸUB" panose="020B0900000000000000" pitchFamily="50" charset="-128"/>
              </a:rPr>
              <a:t>ディスカバー愛知フェア</a:t>
            </a:r>
            <a:endParaRPr lang="ja-JP" altLang="en-US" sz="1400" dirty="0">
              <a:latin typeface="Arial Black" panose="020B0A04020102020204" pitchFamily="34" charset="0"/>
              <a:ea typeface="HGP創英角ｺﾞｼｯｸUB" panose="020B0900000000000000" pitchFamily="50" charset="-128"/>
            </a:endParaRPr>
          </a:p>
        </p:txBody>
      </p:sp>
      <p:sp>
        <p:nvSpPr>
          <p:cNvPr id="4100" name="スライド番号プレースホルダー 1">
            <a:extLst>
              <a:ext uri="{FF2B5EF4-FFF2-40B4-BE49-F238E27FC236}">
                <a16:creationId xmlns:a16="http://schemas.microsoft.com/office/drawing/2014/main" id="{D0FAFE8C-C003-4DA5-9714-83CE4FF52D6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425BDC4-15D5-4B3A-B035-D5DDC52DDBDA}" type="slidenum">
              <a:rPr lang="en-US" altLang="ja-JP">
                <a:latin typeface="ＭＳ Ｐゴシック" panose="020B0600070205080204" pitchFamily="50" charset="-128"/>
              </a:rPr>
              <a:pPr/>
              <a:t>1</a:t>
            </a:fld>
            <a:endParaRPr lang="en-US" altLang="ja-JP" dirty="0">
              <a:latin typeface="ＭＳ Ｐゴシック" panose="020B0600070205080204" pitchFamily="50" charset="-128"/>
            </a:endParaRPr>
          </a:p>
        </p:txBody>
      </p:sp>
      <p:sp>
        <p:nvSpPr>
          <p:cNvPr id="4098" name="Text Box 3">
            <a:extLst>
              <a:ext uri="{FF2B5EF4-FFF2-40B4-BE49-F238E27FC236}">
                <a16:creationId xmlns:a16="http://schemas.microsoft.com/office/drawing/2014/main" id="{1905A9C1-BFFD-4DC9-84B2-24DE5A96F2D1}"/>
              </a:ext>
            </a:extLst>
          </p:cNvPr>
          <p:cNvSpPr txBox="1">
            <a:spLocks noChangeArrowheads="1"/>
          </p:cNvSpPr>
          <p:nvPr/>
        </p:nvSpPr>
        <p:spPr bwMode="auto">
          <a:xfrm>
            <a:off x="0" y="247650"/>
            <a:ext cx="1210588" cy="43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latin typeface="HGP創英角ｺﾞｼｯｸUB" panose="020B0900000000000000" pitchFamily="50" charset="-128"/>
                <a:ea typeface="HGP創英角ｺﾞｼｯｸUB" panose="020B0900000000000000" pitchFamily="50" charset="-128"/>
              </a:rPr>
              <a:t>募集内容</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4103" name="Rectangle 3">
            <a:extLst>
              <a:ext uri="{FF2B5EF4-FFF2-40B4-BE49-F238E27FC236}">
                <a16:creationId xmlns:a16="http://schemas.microsoft.com/office/drawing/2014/main" id="{EF9334C3-1154-4DB8-802E-E94D50F2E7A2}"/>
              </a:ext>
            </a:extLst>
          </p:cNvPr>
          <p:cNvSpPr>
            <a:spLocks noChangeArrowheads="1"/>
          </p:cNvSpPr>
          <p:nvPr/>
        </p:nvSpPr>
        <p:spPr bwMode="auto">
          <a:xfrm>
            <a:off x="171671" y="690005"/>
            <a:ext cx="6591300" cy="283348"/>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１．募集内容</a:t>
            </a:r>
          </a:p>
        </p:txBody>
      </p:sp>
      <p:cxnSp>
        <p:nvCxnSpPr>
          <p:cNvPr id="3" name="カギ線コネクタ 26">
            <a:extLst>
              <a:ext uri="{FF2B5EF4-FFF2-40B4-BE49-F238E27FC236}">
                <a16:creationId xmlns:a16="http://schemas.microsoft.com/office/drawing/2014/main" id="{52F31CDC-22B6-7736-0026-48766D8AF563}"/>
              </a:ext>
            </a:extLst>
          </p:cNvPr>
          <p:cNvCxnSpPr>
            <a:cxnSpLocks/>
          </p:cNvCxnSpPr>
          <p:nvPr/>
        </p:nvCxnSpPr>
        <p:spPr>
          <a:xfrm rot="16200000" flipV="1">
            <a:off x="871571" y="4263130"/>
            <a:ext cx="1243390" cy="227036"/>
          </a:xfrm>
          <a:prstGeom prst="bentConnector3">
            <a:avLst>
              <a:gd name="adj1" fmla="val 97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Box 41">
            <a:extLst>
              <a:ext uri="{FF2B5EF4-FFF2-40B4-BE49-F238E27FC236}">
                <a16:creationId xmlns:a16="http://schemas.microsoft.com/office/drawing/2014/main" id="{ADBF32C6-F9D8-55DC-0165-5E3B2DD4BF79}"/>
              </a:ext>
            </a:extLst>
          </p:cNvPr>
          <p:cNvSpPr txBox="1">
            <a:spLocks noChangeArrowheads="1"/>
          </p:cNvSpPr>
          <p:nvPr/>
        </p:nvSpPr>
        <p:spPr bwMode="auto">
          <a:xfrm>
            <a:off x="1208741" y="7264779"/>
            <a:ext cx="5557576"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a:spcBef>
                <a:spcPts val="0"/>
              </a:spcBef>
            </a:pPr>
            <a:r>
              <a:rPr lang="ja-JP" altLang="en-US" sz="1050" dirty="0">
                <a:latin typeface="Meiryo UI" panose="020B0604030504040204" pitchFamily="50" charset="-128"/>
                <a:ea typeface="Meiryo UI" panose="020B0604030504040204" pitchFamily="50" charset="-128"/>
              </a:rPr>
              <a:t>●一般事業者募集対象</a:t>
            </a:r>
            <a:endParaRPr lang="en-US" altLang="ja-JP" sz="1050" dirty="0">
              <a:latin typeface="Meiryo UI" panose="020B0604030504040204" pitchFamily="50" charset="-128"/>
              <a:ea typeface="Meiryo UI" panose="020B0604030504040204" pitchFamily="50" charset="-128"/>
            </a:endParaRPr>
          </a:p>
          <a:p>
            <a:pPr algn="just">
              <a:spcBef>
                <a:spcPts val="0"/>
              </a:spcBef>
            </a:pPr>
            <a:r>
              <a:rPr lang="ja-JP" altLang="en-US"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愛知県内に事業所を有する事業者及びその事業者が複数で構成するグループで、県産品を展示販</a:t>
            </a:r>
            <a:endPar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0"/>
              </a:spcBef>
            </a:pPr>
            <a:r>
              <a:rPr lang="ja-JP" altLang="en-US"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売し、愛知の物産や観光の魅力を</a:t>
            </a:r>
            <a:r>
              <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PR</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していただける製造、販売事業者。ただし、以下の要件を満</a:t>
            </a:r>
            <a:endPar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0"/>
              </a:spcBef>
            </a:pPr>
            <a:r>
              <a:rPr lang="ja-JP" altLang="en-US"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たす事業者とします。</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3" indent="0" algn="just">
              <a:spcBef>
                <a:spcPts val="0"/>
              </a:spcBef>
            </a:pPr>
            <a:r>
              <a:rPr lang="ja-JP" altLang="en-US"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ア　国税及び地方税を滞納していないこと。</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3" indent="0" algn="just">
              <a:spcBef>
                <a:spcPts val="0"/>
              </a:spcBef>
            </a:pPr>
            <a:r>
              <a:rPr lang="ja-JP" altLang="en-US"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イ　宗教活動又は政治活動を主たる目的とした者でないこと。</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3" indent="0">
              <a:spcBef>
                <a:spcPts val="0"/>
              </a:spcBef>
            </a:pPr>
            <a:r>
              <a:rPr lang="ja-JP" altLang="en-US"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ウ　暴力団又は暴力団員の統制下にある者でないこと。</a:t>
            </a:r>
            <a:endParaRPr lang="en-US" altLang="ja-JP" sz="5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649CF6F3-C4DD-193B-7EC9-B3F79FAA84EB}"/>
              </a:ext>
            </a:extLst>
          </p:cNvPr>
          <p:cNvSpPr/>
          <p:nvPr/>
        </p:nvSpPr>
        <p:spPr>
          <a:xfrm>
            <a:off x="1580670" y="3842194"/>
            <a:ext cx="5119581" cy="576000"/>
          </a:xfrm>
          <a:prstGeom prst="rect">
            <a:avLst/>
          </a:prstGeom>
          <a:solidFill>
            <a:srgbClr val="FFFFCC"/>
          </a:solidFill>
          <a:ln w="25400" cmpd="sng">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kumimoji="1" lang="ja-JP" altLang="en-US" sz="1600" b="1" dirty="0">
                <a:solidFill>
                  <a:schemeClr val="tx1"/>
                </a:solidFill>
                <a:latin typeface="Meiryo UI" panose="020B0604030504040204" pitchFamily="50" charset="-128"/>
                <a:ea typeface="Meiryo UI" panose="020B0604030504040204" pitchFamily="50" charset="-128"/>
              </a:rPr>
              <a:t>会場出展</a:t>
            </a:r>
            <a:endParaRPr kumimoji="1" lang="en-US" altLang="ja-JP" sz="1600" b="1" dirty="0">
              <a:solidFill>
                <a:schemeClr val="tx1"/>
              </a:solidFill>
              <a:latin typeface="Meiryo UI" panose="020B0604030504040204" pitchFamily="50" charset="-128"/>
              <a:ea typeface="Meiryo UI" panose="020B0604030504040204" pitchFamily="50" charset="-128"/>
            </a:endParaRPr>
          </a:p>
          <a:p>
            <a:r>
              <a:rPr kumimoji="1" lang="ja-JP" altLang="en-US" sz="1200" i="1" dirty="0">
                <a:solidFill>
                  <a:schemeClr val="tx1"/>
                </a:solidFill>
                <a:latin typeface="Meiryo UI" panose="020B0604030504040204" pitchFamily="50" charset="-128"/>
                <a:ea typeface="Meiryo UI" panose="020B0604030504040204" pitchFamily="50" charset="-128"/>
              </a:rPr>
              <a:t>・会場にブースを設けて、直接、観光</a:t>
            </a:r>
            <a:r>
              <a:rPr kumimoji="1" lang="en-US" altLang="ja-JP" sz="1200" dirty="0">
                <a:solidFill>
                  <a:schemeClr val="tx1"/>
                </a:solidFill>
                <a:latin typeface="Meiryo UI" panose="020B0604030504040204" pitchFamily="50" charset="-128"/>
                <a:ea typeface="Meiryo UI" panose="020B0604030504040204" pitchFamily="50" charset="-128"/>
              </a:rPr>
              <a:t>PR</a:t>
            </a:r>
            <a:r>
              <a:rPr kumimoji="1" lang="ja-JP" altLang="en-US" sz="1200" dirty="0">
                <a:solidFill>
                  <a:schemeClr val="tx1"/>
                </a:solidFill>
                <a:latin typeface="Meiryo UI" panose="020B0604030504040204" pitchFamily="50" charset="-128"/>
                <a:ea typeface="Meiryo UI" panose="020B0604030504040204" pitchFamily="50" charset="-128"/>
              </a:rPr>
              <a:t>や</a:t>
            </a:r>
            <a:r>
              <a:rPr kumimoji="1" lang="ja-JP" altLang="en-US" sz="1200" i="1" dirty="0">
                <a:solidFill>
                  <a:schemeClr val="tx1"/>
                </a:solidFill>
                <a:latin typeface="Meiryo UI" panose="020B0604030504040204" pitchFamily="50" charset="-128"/>
                <a:ea typeface="Meiryo UI" panose="020B0604030504040204" pitchFamily="50" charset="-128"/>
              </a:rPr>
              <a:t>物産品の販売を行っていただけます。</a:t>
            </a:r>
          </a:p>
        </p:txBody>
      </p:sp>
      <p:sp>
        <p:nvSpPr>
          <p:cNvPr id="14" name="正方形/長方形 13">
            <a:extLst>
              <a:ext uri="{FF2B5EF4-FFF2-40B4-BE49-F238E27FC236}">
                <a16:creationId xmlns:a16="http://schemas.microsoft.com/office/drawing/2014/main" id="{50627E11-7D78-7513-7A2C-5322C5EF4812}"/>
              </a:ext>
            </a:extLst>
          </p:cNvPr>
          <p:cNvSpPr/>
          <p:nvPr/>
        </p:nvSpPr>
        <p:spPr>
          <a:xfrm>
            <a:off x="1580670" y="4494656"/>
            <a:ext cx="5119581" cy="708860"/>
          </a:xfrm>
          <a:prstGeom prst="rect">
            <a:avLst/>
          </a:prstGeom>
          <a:solidFill>
            <a:srgbClr val="FFFFCC"/>
          </a:solidFill>
          <a:ln w="25400" cmpd="sng">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kumimoji="1" lang="ja-JP" altLang="en-US" sz="1600" b="1" dirty="0">
                <a:solidFill>
                  <a:schemeClr val="tx1"/>
                </a:solidFill>
                <a:latin typeface="Meiryo UI" panose="020B0604030504040204" pitchFamily="50" charset="-128"/>
                <a:ea typeface="Meiryo UI" panose="020B0604030504040204" pitchFamily="50" charset="-128"/>
              </a:rPr>
              <a:t>資料提供（会場への来場不要）</a:t>
            </a:r>
            <a:endParaRPr kumimoji="1" lang="en-US" altLang="ja-JP" sz="16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・観光</a:t>
            </a:r>
            <a:r>
              <a:rPr kumimoji="1" lang="en-US" altLang="ja-JP" sz="1200" dirty="0">
                <a:solidFill>
                  <a:schemeClr val="tx1"/>
                </a:solidFill>
                <a:latin typeface="Meiryo UI" panose="020B0604030504040204" pitchFamily="50" charset="-128"/>
                <a:ea typeface="Meiryo UI" panose="020B0604030504040204" pitchFamily="50" charset="-128"/>
              </a:rPr>
              <a:t>PR</a:t>
            </a:r>
            <a:r>
              <a:rPr kumimoji="1" lang="ja-JP" altLang="en-US" sz="1200" dirty="0">
                <a:solidFill>
                  <a:schemeClr val="tx1"/>
                </a:solidFill>
                <a:latin typeface="Meiryo UI" panose="020B0604030504040204" pitchFamily="50" charset="-128"/>
                <a:ea typeface="Meiryo UI" panose="020B0604030504040204" pitchFamily="50" charset="-128"/>
              </a:rPr>
              <a:t>ツール（パンフレットやノベルティ）を主催事務局でお預かりし、会場で配付いたします。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1F957245-937D-7822-5589-A825F3934FBD}"/>
              </a:ext>
            </a:extLst>
          </p:cNvPr>
          <p:cNvSpPr/>
          <p:nvPr/>
        </p:nvSpPr>
        <p:spPr>
          <a:xfrm>
            <a:off x="1580670" y="6020877"/>
            <a:ext cx="5119581" cy="576000"/>
          </a:xfrm>
          <a:prstGeom prst="rect">
            <a:avLst/>
          </a:prstGeom>
          <a:solidFill>
            <a:srgbClr val="FFFFCC"/>
          </a:solidFill>
          <a:ln w="25400" cmpd="sng">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kumimoji="1" lang="ja-JP" altLang="en-US" sz="1600" b="1" dirty="0">
                <a:solidFill>
                  <a:schemeClr val="tx1"/>
                </a:solidFill>
                <a:latin typeface="Meiryo UI" panose="020B0604030504040204" pitchFamily="50" charset="-128"/>
                <a:ea typeface="Meiryo UI" panose="020B0604030504040204" pitchFamily="50" charset="-128"/>
              </a:rPr>
              <a:t>会場出展</a:t>
            </a:r>
            <a:endParaRPr kumimoji="1" lang="en-US" altLang="ja-JP" sz="16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・会場にブースを設けて、直接、物産品の販売を行っていただけます。</a:t>
            </a:r>
          </a:p>
        </p:txBody>
      </p:sp>
      <p:sp>
        <p:nvSpPr>
          <p:cNvPr id="16" name="正方形/長方形 15">
            <a:extLst>
              <a:ext uri="{FF2B5EF4-FFF2-40B4-BE49-F238E27FC236}">
                <a16:creationId xmlns:a16="http://schemas.microsoft.com/office/drawing/2014/main" id="{72B2B2B6-96AC-D956-18DC-F0B9AEE7E897}"/>
              </a:ext>
            </a:extLst>
          </p:cNvPr>
          <p:cNvSpPr/>
          <p:nvPr/>
        </p:nvSpPr>
        <p:spPr>
          <a:xfrm>
            <a:off x="1580670" y="6670770"/>
            <a:ext cx="5119581" cy="576000"/>
          </a:xfrm>
          <a:prstGeom prst="rect">
            <a:avLst/>
          </a:prstGeom>
          <a:solidFill>
            <a:srgbClr val="FFFFCC"/>
          </a:solidFill>
          <a:ln w="25400" cmpd="sng">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kumimoji="1" lang="ja-JP" altLang="en-US" sz="1600" b="1" dirty="0">
                <a:solidFill>
                  <a:schemeClr val="tx1"/>
                </a:solidFill>
                <a:latin typeface="Meiryo UI" panose="020B0604030504040204" pitchFamily="50" charset="-128"/>
                <a:ea typeface="Meiryo UI" panose="020B0604030504040204" pitchFamily="50" charset="-128"/>
              </a:rPr>
              <a:t>委託販売（会場への来場不要）　</a:t>
            </a:r>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１～２品種まで</a:t>
            </a:r>
            <a:endParaRPr kumimoji="1" lang="en-US" altLang="ja-JP" sz="16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・物産品を主催事務局でお預かりし、主催事務局が販売を代行いたします。</a:t>
            </a:r>
          </a:p>
          <a:p>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9991C53D-4556-B507-62CB-A78C466F946E}"/>
              </a:ext>
            </a:extLst>
          </p:cNvPr>
          <p:cNvSpPr/>
          <p:nvPr/>
        </p:nvSpPr>
        <p:spPr>
          <a:xfrm>
            <a:off x="1186970" y="3382051"/>
            <a:ext cx="2952595" cy="396000"/>
          </a:xfrm>
          <a:prstGeom prst="rect">
            <a:avLst/>
          </a:prstGeom>
          <a:solidFill>
            <a:schemeClr val="accent5">
              <a:lumMod val="90000"/>
            </a:schemeClr>
          </a:solidFill>
          <a:ln w="25400" cmpd="sng">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nSpc>
                <a:spcPts val="2400"/>
              </a:lnSpc>
            </a:pPr>
            <a:r>
              <a:rPr kumimoji="1" lang="ja-JP" altLang="en-US" sz="1600" b="1" dirty="0">
                <a:solidFill>
                  <a:schemeClr val="tx1"/>
                </a:solidFill>
                <a:latin typeface="Meiryo UI" panose="020B0604030504040204" pitchFamily="50" charset="-128"/>
                <a:ea typeface="Meiryo UI" panose="020B0604030504040204" pitchFamily="50" charset="-128"/>
              </a:rPr>
              <a:t>市町村・観光</a:t>
            </a:r>
            <a:r>
              <a:rPr lang="ja-JP" altLang="en-US" sz="1600" b="1" dirty="0">
                <a:solidFill>
                  <a:schemeClr val="tx1"/>
                </a:solidFill>
                <a:latin typeface="Meiryo UI" panose="020B0604030504040204" pitchFamily="50" charset="-128"/>
                <a:ea typeface="Meiryo UI" panose="020B0604030504040204" pitchFamily="50" charset="-128"/>
              </a:rPr>
              <a:t>協会</a:t>
            </a:r>
            <a:r>
              <a:rPr kumimoji="1" lang="ja-JP" altLang="en-US" sz="1600" b="1" dirty="0">
                <a:solidFill>
                  <a:schemeClr val="tx1"/>
                </a:solidFill>
                <a:latin typeface="Meiryo UI" panose="020B0604030504040204" pitchFamily="50" charset="-128"/>
                <a:ea typeface="Meiryo UI" panose="020B0604030504040204" pitchFamily="50" charset="-128"/>
              </a:rPr>
              <a:t>向け</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cxnSp>
        <p:nvCxnSpPr>
          <p:cNvPr id="19" name="カギ線コネクタ 10">
            <a:extLst>
              <a:ext uri="{FF2B5EF4-FFF2-40B4-BE49-F238E27FC236}">
                <a16:creationId xmlns:a16="http://schemas.microsoft.com/office/drawing/2014/main" id="{0E3532A0-1325-8077-76A9-5DE6E3EC59CD}"/>
              </a:ext>
            </a:extLst>
          </p:cNvPr>
          <p:cNvCxnSpPr>
            <a:cxnSpLocks/>
          </p:cNvCxnSpPr>
          <p:nvPr/>
        </p:nvCxnSpPr>
        <p:spPr>
          <a:xfrm rot="10800000">
            <a:off x="1379748" y="3833278"/>
            <a:ext cx="195699" cy="29691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カギ線コネクタ 30">
            <a:extLst>
              <a:ext uri="{FF2B5EF4-FFF2-40B4-BE49-F238E27FC236}">
                <a16:creationId xmlns:a16="http://schemas.microsoft.com/office/drawing/2014/main" id="{CFF2EFF8-7BE2-8F23-E27C-D47674978EB6}"/>
              </a:ext>
            </a:extLst>
          </p:cNvPr>
          <p:cNvCxnSpPr>
            <a:cxnSpLocks/>
          </p:cNvCxnSpPr>
          <p:nvPr/>
        </p:nvCxnSpPr>
        <p:spPr>
          <a:xfrm rot="10800000">
            <a:off x="1384972" y="5886957"/>
            <a:ext cx="195699" cy="44861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カギ線コネクタ 31">
            <a:extLst>
              <a:ext uri="{FF2B5EF4-FFF2-40B4-BE49-F238E27FC236}">
                <a16:creationId xmlns:a16="http://schemas.microsoft.com/office/drawing/2014/main" id="{9F33D9E2-5BBD-20EB-B0B1-7EE4B4755FB9}"/>
              </a:ext>
            </a:extLst>
          </p:cNvPr>
          <p:cNvCxnSpPr>
            <a:cxnSpLocks/>
          </p:cNvCxnSpPr>
          <p:nvPr/>
        </p:nvCxnSpPr>
        <p:spPr>
          <a:xfrm rot="10800000">
            <a:off x="1383400" y="5893632"/>
            <a:ext cx="195699" cy="113678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Box 41">
            <a:extLst>
              <a:ext uri="{FF2B5EF4-FFF2-40B4-BE49-F238E27FC236}">
                <a16:creationId xmlns:a16="http://schemas.microsoft.com/office/drawing/2014/main" id="{AF2CC59C-C4A5-1872-9A37-5B267BF2D7B0}"/>
              </a:ext>
            </a:extLst>
          </p:cNvPr>
          <p:cNvSpPr txBox="1">
            <a:spLocks noChangeArrowheads="1"/>
          </p:cNvSpPr>
          <p:nvPr/>
        </p:nvSpPr>
        <p:spPr bwMode="auto">
          <a:xfrm>
            <a:off x="153249" y="3056095"/>
            <a:ext cx="6591298" cy="26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51130" indent="-152400" algn="just">
              <a:lnSpc>
                <a:spcPts val="1500"/>
              </a:lnSpc>
              <a:spcBef>
                <a:spcPts val="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●出展内容</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出展の方法は、下記の通りです。</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正方形/長方形 27">
            <a:extLst>
              <a:ext uri="{FF2B5EF4-FFF2-40B4-BE49-F238E27FC236}">
                <a16:creationId xmlns:a16="http://schemas.microsoft.com/office/drawing/2014/main" id="{0ABEF0B6-0E24-89A5-8BA2-AF182C6BB0C7}"/>
              </a:ext>
            </a:extLst>
          </p:cNvPr>
          <p:cNvSpPr/>
          <p:nvPr/>
        </p:nvSpPr>
        <p:spPr>
          <a:xfrm>
            <a:off x="1186971" y="5568761"/>
            <a:ext cx="2952594" cy="396000"/>
          </a:xfrm>
          <a:prstGeom prst="rect">
            <a:avLst/>
          </a:prstGeom>
          <a:solidFill>
            <a:schemeClr val="accent6">
              <a:lumMod val="20000"/>
              <a:lumOff val="80000"/>
            </a:schemeClr>
          </a:solidFill>
          <a:ln w="25400" cmpd="sng">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nSpc>
                <a:spcPts val="2400"/>
              </a:lnSpc>
            </a:pPr>
            <a:r>
              <a:rPr kumimoji="1" lang="ja-JP" altLang="en-US" sz="1600" b="1" dirty="0">
                <a:solidFill>
                  <a:schemeClr val="tx1"/>
                </a:solidFill>
                <a:latin typeface="Meiryo UI" panose="020B0604030504040204" pitchFamily="50" charset="-128"/>
                <a:ea typeface="Meiryo UI" panose="020B0604030504040204" pitchFamily="50" charset="-128"/>
              </a:rPr>
              <a:t>一般事業者向け</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9" name="Text Box 41">
            <a:extLst>
              <a:ext uri="{FF2B5EF4-FFF2-40B4-BE49-F238E27FC236}">
                <a16:creationId xmlns:a16="http://schemas.microsoft.com/office/drawing/2014/main" id="{FF87A0FE-BF75-2490-C567-618F614083E8}"/>
              </a:ext>
            </a:extLst>
          </p:cNvPr>
          <p:cNvSpPr txBox="1">
            <a:spLocks noChangeArrowheads="1"/>
          </p:cNvSpPr>
          <p:nvPr/>
        </p:nvSpPr>
        <p:spPr bwMode="auto">
          <a:xfrm>
            <a:off x="4083809" y="3470217"/>
            <a:ext cx="26164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a:spcBef>
                <a:spcPts val="0"/>
              </a:spcBef>
            </a:pP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愛知県内の市町村・観光協会等に限ります。</a:t>
            </a:r>
            <a:endParaRPr lang="en-US" altLang="ja-JP" sz="1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Text Box 41">
            <a:extLst>
              <a:ext uri="{FF2B5EF4-FFF2-40B4-BE49-F238E27FC236}">
                <a16:creationId xmlns:a16="http://schemas.microsoft.com/office/drawing/2014/main" id="{8E920D9C-CCB0-5D40-EE16-22B8DA28C549}"/>
              </a:ext>
            </a:extLst>
          </p:cNvPr>
          <p:cNvSpPr txBox="1">
            <a:spLocks noChangeArrowheads="1"/>
          </p:cNvSpPr>
          <p:nvPr/>
        </p:nvSpPr>
        <p:spPr bwMode="auto">
          <a:xfrm>
            <a:off x="153249" y="1045701"/>
            <a:ext cx="6591298"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1500"/>
              </a:lnSpc>
              <a:spcBef>
                <a:spcPts val="0"/>
              </a:spcBef>
            </a:pPr>
            <a:r>
              <a:rPr lang="ja-JP" altLang="en-US" sz="1100" dirty="0">
                <a:latin typeface="Meiryo UI" panose="020B0604030504040204" pitchFamily="50" charset="-128"/>
                <a:ea typeface="Meiryo UI" panose="020B0604030504040204" pitchFamily="50" charset="-128"/>
              </a:rPr>
              <a:t>●募集期間</a:t>
            </a:r>
            <a:r>
              <a:rPr lang="en-US" altLang="ja-JP" sz="1100" dirty="0">
                <a:latin typeface="Meiryo UI" panose="020B0604030504040204" pitchFamily="50" charset="-128"/>
                <a:ea typeface="Meiryo UI" panose="020B0604030504040204" pitchFamily="50" charset="-128"/>
              </a:rPr>
              <a:t>	</a:t>
            </a:r>
            <a:r>
              <a:rPr lang="en-US" altLang="ja-JP" sz="1800" b="1" kern="100" spc="-3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ja-JP" sz="1800" b="1" kern="100" spc="-3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ja-JP" altLang="en-US" sz="1800" b="1" kern="100" spc="-3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６</a:t>
            </a:r>
            <a:r>
              <a:rPr lang="ja-JP" altLang="ja-JP" sz="1800" b="1" kern="100" spc="-30" dirty="0">
                <a:effectLst/>
                <a:latin typeface="Meiryo UI" panose="020B0604030504040204" pitchFamily="50" charset="-128"/>
                <a:ea typeface="Meiryo UI" panose="020B0604030504040204" pitchFamily="50" charset="-128"/>
                <a:cs typeface="Times New Roman" panose="02020603050405020304" pitchFamily="18" charset="0"/>
              </a:rPr>
              <a:t>月</a:t>
            </a:r>
            <a:r>
              <a:rPr lang="ja-JP" altLang="en-US" sz="1800" b="1" kern="100" spc="-30" dirty="0">
                <a:effectLst/>
                <a:latin typeface="Meiryo UI" panose="020B0604030504040204" pitchFamily="50" charset="-128"/>
                <a:ea typeface="Meiryo UI" panose="020B0604030504040204" pitchFamily="50" charset="-128"/>
                <a:cs typeface="Times New Roman" panose="02020603050405020304" pitchFamily="18" charset="0"/>
              </a:rPr>
              <a:t>６</a:t>
            </a:r>
            <a:r>
              <a:rPr lang="ja-JP" altLang="ja-JP" sz="1800" b="1" kern="100" spc="-30" dirty="0">
                <a:effectLst/>
                <a:latin typeface="Meiryo UI" panose="020B0604030504040204" pitchFamily="50" charset="-128"/>
                <a:ea typeface="Meiryo UI" panose="020B0604030504040204" pitchFamily="50" charset="-128"/>
                <a:cs typeface="Times New Roman" panose="02020603050405020304" pitchFamily="18" charset="0"/>
              </a:rPr>
              <a:t>日</a:t>
            </a:r>
            <a:r>
              <a:rPr lang="ja-JP" altLang="en-US" sz="1800" b="1" kern="100" spc="-30" dirty="0">
                <a:effectLst/>
                <a:latin typeface="Meiryo UI" panose="020B0604030504040204" pitchFamily="50" charset="-128"/>
                <a:ea typeface="Meiryo UI" panose="020B0604030504040204" pitchFamily="50" charset="-128"/>
                <a:cs typeface="Times New Roman" panose="02020603050405020304" pitchFamily="18" charset="0"/>
              </a:rPr>
              <a:t>（金</a:t>
            </a:r>
            <a:r>
              <a:rPr lang="ja-JP" altLang="ja-JP" sz="1800" b="1" kern="100" spc="-3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800" b="1" kern="100" spc="-30" dirty="0">
                <a:effectLst/>
                <a:latin typeface="Meiryo UI" panose="020B0604030504040204" pitchFamily="50" charset="-128"/>
                <a:ea typeface="Meiryo UI" panose="020B0604030504040204" pitchFamily="50" charset="-128"/>
                <a:cs typeface="Times New Roman" panose="02020603050405020304" pitchFamily="18" charset="0"/>
              </a:rPr>
              <a:t>～６</a:t>
            </a:r>
            <a:r>
              <a:rPr lang="ja-JP" altLang="ja-JP" sz="1800" b="1" kern="100" spc="-30" dirty="0">
                <a:effectLst/>
                <a:latin typeface="Meiryo UI" panose="020B0604030504040204" pitchFamily="50" charset="-128"/>
                <a:ea typeface="Meiryo UI" panose="020B0604030504040204" pitchFamily="50" charset="-128"/>
                <a:cs typeface="Times New Roman" panose="02020603050405020304" pitchFamily="18" charset="0"/>
              </a:rPr>
              <a:t>月</a:t>
            </a:r>
            <a:r>
              <a:rPr lang="ja-JP" altLang="en-US" b="1" kern="100" spc="-30" dirty="0">
                <a:latin typeface="Meiryo UI" panose="020B0604030504040204" pitchFamily="50" charset="-128"/>
                <a:ea typeface="Meiryo UI" panose="020B0604030504040204" pitchFamily="50" charset="-128"/>
                <a:cs typeface="Times New Roman" panose="02020603050405020304" pitchFamily="18" charset="0"/>
              </a:rPr>
              <a:t>２７</a:t>
            </a:r>
            <a:r>
              <a:rPr lang="ja-JP" altLang="ja-JP" sz="1800" b="1" kern="100" spc="-30" dirty="0">
                <a:effectLst/>
                <a:latin typeface="Meiryo UI" panose="020B0604030504040204" pitchFamily="50" charset="-128"/>
                <a:ea typeface="Meiryo UI" panose="020B0604030504040204" pitchFamily="50" charset="-128"/>
                <a:cs typeface="Times New Roman" panose="02020603050405020304" pitchFamily="18" charset="0"/>
              </a:rPr>
              <a:t>日（</a:t>
            </a:r>
            <a:r>
              <a:rPr lang="ja-JP" altLang="en-US" b="1" kern="100" spc="-30" dirty="0">
                <a:latin typeface="Meiryo UI" panose="020B0604030504040204" pitchFamily="50" charset="-128"/>
                <a:ea typeface="Meiryo UI" panose="020B0604030504040204" pitchFamily="50" charset="-128"/>
                <a:cs typeface="Times New Roman" panose="02020603050405020304" pitchFamily="18" charset="0"/>
              </a:rPr>
              <a:t>金</a:t>
            </a:r>
            <a:r>
              <a:rPr lang="ja-JP" altLang="ja-JP" sz="1800" b="1" kern="100" spc="-3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kern="100" spc="-30" dirty="0">
                <a:effectLst/>
                <a:latin typeface="Meiryo UI" panose="020B0604030504040204" pitchFamily="50" charset="-128"/>
                <a:ea typeface="Meiryo UI" panose="020B0604030504040204" pitchFamily="50" charset="-128"/>
                <a:cs typeface="Times New Roman" panose="02020603050405020304" pitchFamily="18" charset="0"/>
              </a:rPr>
              <a:t>午後</a:t>
            </a:r>
            <a:r>
              <a:rPr lang="ja-JP" altLang="en-US" sz="1400" b="1" kern="100" spc="-30" dirty="0">
                <a:effectLst/>
                <a:latin typeface="Meiryo UI" panose="020B0604030504040204" pitchFamily="50" charset="-128"/>
                <a:ea typeface="Meiryo UI" panose="020B0604030504040204" pitchFamily="50" charset="-128"/>
                <a:cs typeface="Times New Roman" panose="02020603050405020304" pitchFamily="18" charset="0"/>
              </a:rPr>
              <a:t>５</a:t>
            </a:r>
            <a:r>
              <a:rPr lang="ja-JP" altLang="ja-JP" sz="1400" b="1" kern="100" spc="-30" dirty="0">
                <a:effectLst/>
                <a:latin typeface="Meiryo UI" panose="020B0604030504040204" pitchFamily="50" charset="-128"/>
                <a:ea typeface="Meiryo UI" panose="020B0604030504040204" pitchFamily="50" charset="-128"/>
                <a:cs typeface="Times New Roman" panose="02020603050405020304" pitchFamily="18" charset="0"/>
              </a:rPr>
              <a:t>時まで</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just">
              <a:lnSpc>
                <a:spcPts val="1500"/>
              </a:lnSpc>
              <a:spcBef>
                <a:spcPts val="0"/>
              </a:spcBef>
            </a:pP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just">
              <a:lnSpc>
                <a:spcPts val="1500"/>
              </a:lnSpc>
              <a:spcBef>
                <a:spcPts val="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●募集件数</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会場出展：</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7</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団体程度、委託販売：</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3</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5</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団体程度</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just">
              <a:lnSpc>
                <a:spcPts val="1500"/>
              </a:lnSpc>
              <a:spcBef>
                <a:spcPts val="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just">
              <a:lnSpc>
                <a:spcPts val="1500"/>
              </a:lnSpc>
              <a:spcBef>
                <a:spcPts val="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just">
              <a:lnSpc>
                <a:spcPts val="1500"/>
              </a:lnSpc>
              <a:spcBef>
                <a:spcPts val="0"/>
              </a:spcBef>
            </a:pPr>
            <a:r>
              <a:rPr lang="en-US" altLang="ja-JP" sz="11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◯ブース位置は、会場レイアウト案（</a:t>
            </a:r>
            <a:r>
              <a:rPr lang="en-US" altLang="ja-JP" sz="1100" b="1" kern="100" dirty="0">
                <a:latin typeface="Meiryo UI" panose="020B0604030504040204" pitchFamily="50" charset="-128"/>
                <a:ea typeface="Meiryo UI" panose="020B0604030504040204" pitchFamily="50" charset="-128"/>
                <a:cs typeface="Times New Roman" panose="02020603050405020304" pitchFamily="18" charset="0"/>
              </a:rPr>
              <a:t>P7</a:t>
            </a: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）参照</a:t>
            </a:r>
            <a:endParaRPr lang="en-US" altLang="ja-JP" sz="1100" b="1" kern="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just">
              <a:lnSpc>
                <a:spcPts val="1500"/>
              </a:lnSpc>
              <a:spcBef>
                <a:spcPts val="0"/>
              </a:spcBef>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◯応募者多数の場合は、</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商品の種類や地域バランスを考慮した上で選定</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となります。</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just">
              <a:lnSpc>
                <a:spcPts val="1500"/>
              </a:lnSpc>
              <a:spcBef>
                <a:spcPts val="0"/>
              </a:spcBef>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u="sng"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７</a:t>
            </a:r>
            <a:r>
              <a:rPr lang="ja-JP" altLang="ja-JP" sz="1100" u="sng" kern="100" dirty="0">
                <a:latin typeface="Meiryo UI" panose="020B0604030504040204" pitchFamily="50" charset="-128"/>
                <a:ea typeface="Meiryo UI" panose="020B0604030504040204" pitchFamily="50" charset="-128"/>
                <a:cs typeface="Times New Roman" panose="02020603050405020304" pitchFamily="18" charset="0"/>
              </a:rPr>
              <a:t>月</a:t>
            </a:r>
            <a:r>
              <a:rPr lang="ja-JP" altLang="en-US" sz="1100" u="sng" kern="100" dirty="0">
                <a:latin typeface="Meiryo UI" panose="020B0604030504040204" pitchFamily="50" charset="-128"/>
                <a:ea typeface="Meiryo UI" panose="020B0604030504040204" pitchFamily="50" charset="-128"/>
                <a:cs typeface="Times New Roman" panose="02020603050405020304" pitchFamily="18" charset="0"/>
              </a:rPr>
              <a:t>中旬頃</a:t>
            </a:r>
            <a:r>
              <a:rPr lang="ja-JP" altLang="ja-JP" sz="1100" u="sng" kern="100" dirty="0">
                <a:latin typeface="Meiryo UI" panose="020B0604030504040204" pitchFamily="50" charset="-128"/>
                <a:ea typeface="Meiryo UI" panose="020B0604030504040204" pitchFamily="50" charset="-128"/>
                <a:cs typeface="Times New Roman" panose="02020603050405020304" pitchFamily="18" charset="0"/>
              </a:rPr>
              <a:t>に決定し、メール又は</a:t>
            </a:r>
            <a:r>
              <a:rPr lang="en-US" altLang="ja-JP" sz="1100" u="sng" kern="100" dirty="0">
                <a:latin typeface="Meiryo UI" panose="020B0604030504040204" pitchFamily="50" charset="-128"/>
                <a:ea typeface="Meiryo UI" panose="020B0604030504040204" pitchFamily="50" charset="-128"/>
                <a:cs typeface="Times New Roman" panose="02020603050405020304" pitchFamily="18" charset="0"/>
              </a:rPr>
              <a:t>FAX</a:t>
            </a:r>
            <a:r>
              <a:rPr lang="ja-JP" altLang="ja-JP" sz="1100" u="sng" kern="100" dirty="0">
                <a:latin typeface="Meiryo UI" panose="020B0604030504040204" pitchFamily="50" charset="-128"/>
                <a:ea typeface="Meiryo UI" panose="020B0604030504040204" pitchFamily="50" charset="-128"/>
                <a:cs typeface="Times New Roman" panose="02020603050405020304" pitchFamily="18" charset="0"/>
              </a:rPr>
              <a:t>にて申込者全員に通知いたします。</a:t>
            </a:r>
            <a:endParaRPr lang="en-US" altLang="ja-JP" sz="1100" u="sng" kern="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just">
              <a:lnSpc>
                <a:spcPts val="1500"/>
              </a:lnSpc>
              <a:spcBef>
                <a:spcPts val="0"/>
              </a:spcBef>
            </a:pP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just">
              <a:lnSpc>
                <a:spcPts val="1500"/>
              </a:lnSpc>
              <a:spcBef>
                <a:spcPts val="0"/>
              </a:spcBef>
            </a:pP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09154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a:extLst>
              <a:ext uri="{FF2B5EF4-FFF2-40B4-BE49-F238E27FC236}">
                <a16:creationId xmlns:a16="http://schemas.microsoft.com/office/drawing/2014/main" id="{08A9DC89-0A92-4E6B-AE90-46AA93EDE9F8}"/>
              </a:ext>
            </a:extLst>
          </p:cNvPr>
          <p:cNvSpPr txBox="1">
            <a:spLocks noChangeArrowheads="1"/>
          </p:cNvSpPr>
          <p:nvPr/>
        </p:nvSpPr>
        <p:spPr bwMode="auto">
          <a:xfrm>
            <a:off x="-7938" y="4763"/>
            <a:ext cx="3387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dirty="0">
                <a:latin typeface="Arial Black" panose="020B0A04020102020204" pitchFamily="34" charset="0"/>
                <a:ea typeface="HGP創英角ｺﾞｼｯｸUB" panose="020B0900000000000000" pitchFamily="50" charset="-128"/>
              </a:rPr>
              <a:t>こってりだけじゃない。</a:t>
            </a:r>
            <a:r>
              <a:rPr lang="ja-JP" altLang="en-US" sz="1600" dirty="0">
                <a:latin typeface="Arial Black" panose="020B0A04020102020204" pitchFamily="34" charset="0"/>
                <a:ea typeface="HGP創英角ｺﾞｼｯｸUB" panose="020B0900000000000000" pitchFamily="50" charset="-128"/>
              </a:rPr>
              <a:t>ディスカバー愛知フェア</a:t>
            </a:r>
            <a:endParaRPr lang="ja-JP" altLang="en-US" sz="1400" dirty="0">
              <a:latin typeface="Arial Black" panose="020B0A04020102020204" pitchFamily="34" charset="0"/>
              <a:ea typeface="HGP創英角ｺﾞｼｯｸUB" panose="020B0900000000000000" pitchFamily="50" charset="-128"/>
            </a:endParaRPr>
          </a:p>
        </p:txBody>
      </p:sp>
      <p:sp>
        <p:nvSpPr>
          <p:cNvPr id="4100" name="スライド番号プレースホルダー 1">
            <a:extLst>
              <a:ext uri="{FF2B5EF4-FFF2-40B4-BE49-F238E27FC236}">
                <a16:creationId xmlns:a16="http://schemas.microsoft.com/office/drawing/2014/main" id="{D0FAFE8C-C003-4DA5-9714-83CE4FF52D6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425BDC4-15D5-4B3A-B035-D5DDC52DDBDA}" type="slidenum">
              <a:rPr lang="en-US" altLang="ja-JP">
                <a:latin typeface="ＭＳ Ｐゴシック" panose="020B0600070205080204" pitchFamily="50" charset="-128"/>
              </a:rPr>
              <a:pPr/>
              <a:t>2</a:t>
            </a:fld>
            <a:endParaRPr lang="en-US" altLang="ja-JP" dirty="0">
              <a:latin typeface="ＭＳ Ｐゴシック" panose="020B0600070205080204" pitchFamily="50" charset="-128"/>
            </a:endParaRPr>
          </a:p>
        </p:txBody>
      </p:sp>
      <p:sp>
        <p:nvSpPr>
          <p:cNvPr id="4098" name="Text Box 3">
            <a:extLst>
              <a:ext uri="{FF2B5EF4-FFF2-40B4-BE49-F238E27FC236}">
                <a16:creationId xmlns:a16="http://schemas.microsoft.com/office/drawing/2014/main" id="{1905A9C1-BFFD-4DC9-84B2-24DE5A96F2D1}"/>
              </a:ext>
            </a:extLst>
          </p:cNvPr>
          <p:cNvSpPr txBox="1">
            <a:spLocks noChangeArrowheads="1"/>
          </p:cNvSpPr>
          <p:nvPr/>
        </p:nvSpPr>
        <p:spPr bwMode="auto">
          <a:xfrm>
            <a:off x="0" y="247650"/>
            <a:ext cx="1210588" cy="43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latin typeface="HGP創英角ｺﾞｼｯｸUB" panose="020B0900000000000000" pitchFamily="50" charset="-128"/>
                <a:ea typeface="HGP創英角ｺﾞｼｯｸUB" panose="020B0900000000000000" pitchFamily="50" charset="-128"/>
              </a:rPr>
              <a:t>募集内容</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4103" name="Rectangle 3">
            <a:extLst>
              <a:ext uri="{FF2B5EF4-FFF2-40B4-BE49-F238E27FC236}">
                <a16:creationId xmlns:a16="http://schemas.microsoft.com/office/drawing/2014/main" id="{EF9334C3-1154-4DB8-802E-E94D50F2E7A2}"/>
              </a:ext>
            </a:extLst>
          </p:cNvPr>
          <p:cNvSpPr>
            <a:spLocks noChangeArrowheads="1"/>
          </p:cNvSpPr>
          <p:nvPr/>
        </p:nvSpPr>
        <p:spPr bwMode="auto">
          <a:xfrm>
            <a:off x="171671" y="928663"/>
            <a:ext cx="6591300" cy="283348"/>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２．会場出展</a:t>
            </a:r>
          </a:p>
        </p:txBody>
      </p:sp>
      <p:sp>
        <p:nvSpPr>
          <p:cNvPr id="5" name="Text Box 41">
            <a:extLst>
              <a:ext uri="{FF2B5EF4-FFF2-40B4-BE49-F238E27FC236}">
                <a16:creationId xmlns:a16="http://schemas.microsoft.com/office/drawing/2014/main" id="{55EC9F3A-FB0A-7087-E15F-0136AF2FE681}"/>
              </a:ext>
            </a:extLst>
          </p:cNvPr>
          <p:cNvSpPr txBox="1">
            <a:spLocks noChangeArrowheads="1"/>
          </p:cNvSpPr>
          <p:nvPr/>
        </p:nvSpPr>
        <p:spPr bwMode="auto">
          <a:xfrm>
            <a:off x="119063" y="2376763"/>
            <a:ext cx="6738937" cy="4204164"/>
          </a:xfrm>
          <a:prstGeom prst="rect">
            <a:avLst/>
          </a:prstGeom>
          <a:no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defTabSz="449263">
              <a:lnSpc>
                <a:spcPct val="150000"/>
              </a:lnSpc>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（１）</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販売及び試食が可能な商品は、食品営業許可が不要なものに限ります。</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defTabSz="449263">
              <a:lnSpc>
                <a:spcPct val="150000"/>
              </a:lnSpc>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試食</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提供を御予定の場合は、調理行為が行えませんので、個包装などの事前準備をお願いしま</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す。</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defTabSz="449263">
              <a:lnSpc>
                <a:spcPct val="150000"/>
              </a:lnSpc>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酒類の販売については、期限付酒類小売業免許届出等、必要な手続きを出展事業者で行ってください。</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defTabSz="449263">
              <a:lnSpc>
                <a:spcPct val="150000"/>
              </a:lnSpc>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（３）</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販売に関しては</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、出展事業者ご自身で販売</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対応をお願</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い</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します</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（集中レジは設けません）</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defTabSz="449263">
              <a:lnSpc>
                <a:spcPct val="150000"/>
              </a:lnSpc>
            </a:pP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また、釣銭の準備をお願いします。なお、売上</a:t>
            </a:r>
            <a:r>
              <a:rPr lang="ja-JP" altLang="en-US" sz="1000" i="1" kern="100" dirty="0">
                <a:effectLst/>
                <a:latin typeface="Meiryo UI" panose="020B0604030504040204" pitchFamily="50" charset="-128"/>
                <a:ea typeface="Meiryo UI" panose="020B0604030504040204" pitchFamily="50" charset="-128"/>
                <a:cs typeface="Times New Roman" panose="02020603050405020304" pitchFamily="18" charset="0"/>
              </a:rPr>
              <a:t>保証</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はいたしかねます。</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defTabSz="449263">
              <a:lnSpc>
                <a:spcPct val="150000"/>
              </a:lnSpc>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（４）</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商品・資材等は、事務局指定会社（名古屋市内）にてお預かりし、代行移送することも可能です（常温保管品のみ）。</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defTabSz="449263">
              <a:lnSpc>
                <a:spcPct val="150000"/>
              </a:lnSpc>
            </a:pP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ただし、送料及び返品料は</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出展事業者の負担となります。</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defTabSz="449263">
              <a:lnSpc>
                <a:spcPct val="150000"/>
              </a:lnSpc>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（５）</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冷蔵・冷凍食品の販売に関しては、出展事業者自身で保冷ケースなどを御用意ください（電源有り）。</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defTabSz="449263">
              <a:lnSpc>
                <a:spcPct val="150000"/>
              </a:lnSpc>
            </a:pP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事務局で冷蔵庫などを用意することが可能です（有料）。費用については事務局へお問合せください。</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449263" indent="-449263" algn="l" defTabSz="449263">
              <a:lnSpc>
                <a:spcPct val="150000"/>
              </a:lnSpc>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（６）</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商品・資材等を当日車両にて持ち込む場合</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駐車場料金は</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出展事業者の負担となります。</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defTabSz="449263">
              <a:lnSpc>
                <a:spcPct val="150000"/>
              </a:lnSpc>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u="sng"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000" b="1" u="sng" kern="100" dirty="0">
                <a:effectLst/>
                <a:latin typeface="Meiryo UI" panose="020B0604030504040204" pitchFamily="50" charset="-128"/>
                <a:ea typeface="Meiryo UI" panose="020B0604030504040204" pitchFamily="50" charset="-128"/>
                <a:cs typeface="Times New Roman" panose="02020603050405020304" pitchFamily="18" charset="0"/>
              </a:rPr>
              <a:t>大阪駅前第</a:t>
            </a:r>
            <a:r>
              <a:rPr lang="ja-JP" altLang="en-US" sz="1000" b="1" u="sng" kern="100" dirty="0">
                <a:effectLst/>
                <a:latin typeface="Meiryo UI" panose="020B0604030504040204" pitchFamily="50" charset="-128"/>
                <a:ea typeface="Meiryo UI" panose="020B0604030504040204" pitchFamily="50" charset="-128"/>
                <a:cs typeface="Times New Roman" panose="02020603050405020304" pitchFamily="18" charset="0"/>
              </a:rPr>
              <a:t>１</a:t>
            </a:r>
            <a:r>
              <a:rPr lang="ja-JP" altLang="ja-JP" sz="1000" b="1" u="sng" kern="100" dirty="0">
                <a:effectLst/>
                <a:latin typeface="Meiryo UI" panose="020B0604030504040204" pitchFamily="50" charset="-128"/>
                <a:ea typeface="Meiryo UI" panose="020B0604030504040204" pitchFamily="50" charset="-128"/>
                <a:cs typeface="Times New Roman" panose="02020603050405020304" pitchFamily="18" charset="0"/>
              </a:rPr>
              <a:t>ビル・第</a:t>
            </a:r>
            <a:r>
              <a:rPr lang="ja-JP" altLang="en-US" sz="1000" b="1" u="sng"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altLang="ja-JP" sz="1000" b="1" u="sng" kern="100" dirty="0">
                <a:effectLst/>
                <a:latin typeface="Meiryo UI" panose="020B0604030504040204" pitchFamily="50" charset="-128"/>
                <a:ea typeface="Meiryo UI" panose="020B0604030504040204" pitchFamily="50" charset="-128"/>
                <a:cs typeface="Times New Roman" panose="02020603050405020304" pitchFamily="18" charset="0"/>
              </a:rPr>
              <a:t>ビル地下駐車場</a:t>
            </a:r>
            <a:r>
              <a:rPr lang="en-US" altLang="ja-JP" sz="1000" b="1" u="sng"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駐車場料金</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20</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分</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/300</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円（営業時間：午前</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６</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時から午後</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11</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時まで）</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defTabSz="449263">
              <a:lnSpc>
                <a:spcPct val="150000"/>
              </a:lnSpc>
              <a:spcBef>
                <a:spcPts val="0"/>
              </a:spcBef>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（７）</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各日のイベント終了</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１</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時間ほど前から、</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任意で</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タイムセール</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（割引販売）を行っていただくことが可能です。</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defTabSz="449263">
              <a:lnSpc>
                <a:spcPct val="150000"/>
              </a:lnSpc>
              <a:spcBef>
                <a:spcPts val="0"/>
              </a:spcBef>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８</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観光大使等によるＰＲ</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を御予定の場合は、事前に御相談ください。</a:t>
            </a:r>
            <a:endParaRPr lang="en-US" altLang="ja-JP" sz="1000" kern="100" dirty="0">
              <a:latin typeface="Meiryo UI" panose="020B0604030504040204" pitchFamily="50" charset="-128"/>
              <a:ea typeface="Meiryo UI" panose="020B0604030504040204" pitchFamily="50" charset="-128"/>
              <a:cs typeface="Times New Roman" panose="02020603050405020304" pitchFamily="18" charset="0"/>
            </a:endParaRPr>
          </a:p>
          <a:p>
            <a:pPr algn="just" defTabSz="449263">
              <a:lnSpc>
                <a:spcPct val="150000"/>
              </a:lnSpc>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関西圏会場は、会場スペースの都合により、着ぐるみによるＰＲは実施いただけません。</a:t>
            </a:r>
            <a:endPar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defTabSz="449263">
              <a:lnSpc>
                <a:spcPct val="150000"/>
              </a:lnSpc>
              <a:spcBef>
                <a:spcPts val="12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rPr>
              <a:t>協賛品の提供</a:t>
            </a:r>
            <a:r>
              <a:rPr lang="ja-JP" altLang="en-US" sz="1100" b="1" kern="100" dirty="0">
                <a:effectLst/>
                <a:latin typeface="Meiryo UI" panose="020B0604030504040204" pitchFamily="50" charset="-128"/>
                <a:ea typeface="Meiryo UI" panose="020B0604030504040204" pitchFamily="50" charset="-128"/>
                <a:cs typeface="Times New Roman" panose="02020603050405020304" pitchFamily="18" charset="0"/>
              </a:rPr>
              <a:t>について</a:t>
            </a:r>
            <a:endParaRPr lang="ja-JP" altLang="ja-JP" sz="1100" b="1"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defTabSz="449263">
              <a:lnSpc>
                <a:spcPct val="150000"/>
              </a:lnSpc>
            </a:pP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rPr>
              <a:t>本イベントの趣旨を</a:t>
            </a: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御</a:t>
            </a:r>
            <a:r>
              <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rPr>
              <a:t>理解いただき、「協賛品」の提供に</a:t>
            </a: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、御</a:t>
            </a:r>
            <a:r>
              <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rPr>
              <a:t>協力くださいますようお願いいたします。</a:t>
            </a:r>
            <a:endParaRPr lang="ja-JP" altLang="ja-JP" sz="1100" b="1"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defTabSz="449263">
              <a:lnSpc>
                <a:spcPct val="150000"/>
              </a:lnSpc>
            </a:pP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　　　　協賛品は、会場で実施するクイズラリー</a:t>
            </a:r>
            <a:r>
              <a:rPr lang="ja-JP" altLang="en-US" sz="1100" b="1" kern="100" dirty="0">
                <a:effectLst/>
                <a:latin typeface="Meiryo UI" panose="020B0604030504040204" pitchFamily="50" charset="-128"/>
                <a:ea typeface="Meiryo UI" panose="020B0604030504040204" pitchFamily="50" charset="-128"/>
                <a:cs typeface="Times New Roman" panose="02020603050405020304" pitchFamily="18" charset="0"/>
              </a:rPr>
              <a:t>抽選会等の賞品として使用させていただきます。</a:t>
            </a:r>
            <a:endParaRPr lang="ja-JP" altLang="ja-JP" sz="1100" b="1"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Text Box 41">
            <a:extLst>
              <a:ext uri="{FF2B5EF4-FFF2-40B4-BE49-F238E27FC236}">
                <a16:creationId xmlns:a16="http://schemas.microsoft.com/office/drawing/2014/main" id="{4F130CEB-707F-6354-2A4F-7540B1348D96}"/>
              </a:ext>
            </a:extLst>
          </p:cNvPr>
          <p:cNvSpPr txBox="1">
            <a:spLocks noChangeArrowheads="1"/>
          </p:cNvSpPr>
          <p:nvPr/>
        </p:nvSpPr>
        <p:spPr bwMode="auto">
          <a:xfrm>
            <a:off x="166105" y="2084259"/>
            <a:ext cx="6591298" cy="29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1500"/>
              </a:lnSpc>
              <a:spcBef>
                <a:spcPts val="0"/>
              </a:spcBef>
            </a:pPr>
            <a:r>
              <a:rPr lang="en-US" altLang="ja-JP" sz="1200" b="1" kern="100" spc="-3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spc="-3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出展条件</a:t>
            </a:r>
            <a:r>
              <a:rPr lang="en-US" altLang="ja-JP" sz="1200" b="1" kern="100" spc="-3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3FAFDFBF-B3C8-04C8-FCCF-A8306CDD0811}"/>
              </a:ext>
            </a:extLst>
          </p:cNvPr>
          <p:cNvSpPr/>
          <p:nvPr/>
        </p:nvSpPr>
        <p:spPr>
          <a:xfrm>
            <a:off x="1572317" y="693574"/>
            <a:ext cx="2539079" cy="396000"/>
          </a:xfrm>
          <a:prstGeom prst="rect">
            <a:avLst/>
          </a:prstGeom>
          <a:solidFill>
            <a:schemeClr val="accent5">
              <a:lumMod val="90000"/>
            </a:schemeClr>
          </a:solidFill>
          <a:ln w="25400" cmpd="sng">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nSpc>
                <a:spcPts val="2500"/>
              </a:lnSpc>
            </a:pPr>
            <a:r>
              <a:rPr kumimoji="1" lang="ja-JP" altLang="en-US" b="1" dirty="0">
                <a:solidFill>
                  <a:schemeClr val="tx1"/>
                </a:solidFill>
                <a:latin typeface="Meiryo UI" panose="020B0604030504040204" pitchFamily="50" charset="-128"/>
                <a:ea typeface="Meiryo UI" panose="020B0604030504040204" pitchFamily="50" charset="-128"/>
              </a:rPr>
              <a:t>市町村・観光協会向け</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56646E17-100C-E754-7691-8685EC28F112}"/>
              </a:ext>
            </a:extLst>
          </p:cNvPr>
          <p:cNvSpPr/>
          <p:nvPr/>
        </p:nvSpPr>
        <p:spPr>
          <a:xfrm>
            <a:off x="4147250" y="693574"/>
            <a:ext cx="2539079" cy="396000"/>
          </a:xfrm>
          <a:prstGeom prst="rect">
            <a:avLst/>
          </a:prstGeom>
          <a:solidFill>
            <a:schemeClr val="accent6">
              <a:lumMod val="20000"/>
              <a:lumOff val="80000"/>
            </a:schemeClr>
          </a:solidFill>
          <a:ln w="25400" cmpd="sng">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nSpc>
                <a:spcPts val="2500"/>
              </a:lnSpc>
            </a:pPr>
            <a:r>
              <a:rPr kumimoji="1" lang="ja-JP" altLang="en-US" b="1" dirty="0">
                <a:solidFill>
                  <a:schemeClr val="tx1"/>
                </a:solidFill>
                <a:latin typeface="Meiryo UI" panose="020B0604030504040204" pitchFamily="50" charset="-128"/>
                <a:ea typeface="Meiryo UI" panose="020B0604030504040204" pitchFamily="50" charset="-128"/>
              </a:rPr>
              <a:t>一般事業者向け</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6" name="Text Box 41">
            <a:extLst>
              <a:ext uri="{FF2B5EF4-FFF2-40B4-BE49-F238E27FC236}">
                <a16:creationId xmlns:a16="http://schemas.microsoft.com/office/drawing/2014/main" id="{169BB30A-E1CC-CF82-5059-88179EF1D994}"/>
              </a:ext>
            </a:extLst>
          </p:cNvPr>
          <p:cNvSpPr txBox="1">
            <a:spLocks noChangeArrowheads="1"/>
          </p:cNvSpPr>
          <p:nvPr/>
        </p:nvSpPr>
        <p:spPr bwMode="auto">
          <a:xfrm>
            <a:off x="153249" y="1206597"/>
            <a:ext cx="6640551" cy="6493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1500"/>
              </a:lnSpc>
              <a:spcBef>
                <a:spcPts val="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観光ＰＲを始め、特産品やご当地キャラグッズの販売等の会場（テーブル</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150</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180cm×60cm</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）出展を</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500"/>
              </a:lnSpc>
              <a:spcBef>
                <a:spcPts val="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お願いします。　</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500"/>
              </a:lnSpc>
              <a:spcBef>
                <a:spcPts val="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観光ＰＲのみでの出展も可能ですが、申込多数の場合は販売等を行う団体を優先して選定させていただきます。</a:t>
            </a:r>
          </a:p>
        </p:txBody>
      </p:sp>
    </p:spTree>
    <p:extLst>
      <p:ext uri="{BB962C8B-B14F-4D97-AF65-F5344CB8AC3E}">
        <p14:creationId xmlns:p14="http://schemas.microsoft.com/office/powerpoint/2010/main" val="220994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a:extLst>
              <a:ext uri="{FF2B5EF4-FFF2-40B4-BE49-F238E27FC236}">
                <a16:creationId xmlns:a16="http://schemas.microsoft.com/office/drawing/2014/main" id="{08A9DC89-0A92-4E6B-AE90-46AA93EDE9F8}"/>
              </a:ext>
            </a:extLst>
          </p:cNvPr>
          <p:cNvSpPr txBox="1">
            <a:spLocks noChangeArrowheads="1"/>
          </p:cNvSpPr>
          <p:nvPr/>
        </p:nvSpPr>
        <p:spPr bwMode="auto">
          <a:xfrm>
            <a:off x="-7938" y="4763"/>
            <a:ext cx="3387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dirty="0">
                <a:latin typeface="Arial Black" panose="020B0A04020102020204" pitchFamily="34" charset="0"/>
                <a:ea typeface="HGP創英角ｺﾞｼｯｸUB" panose="020B0900000000000000" pitchFamily="50" charset="-128"/>
              </a:rPr>
              <a:t>こってりだけじゃない。</a:t>
            </a:r>
            <a:r>
              <a:rPr lang="ja-JP" altLang="en-US" sz="1600" dirty="0">
                <a:latin typeface="Arial Black" panose="020B0A04020102020204" pitchFamily="34" charset="0"/>
                <a:ea typeface="HGP創英角ｺﾞｼｯｸUB" panose="020B0900000000000000" pitchFamily="50" charset="-128"/>
              </a:rPr>
              <a:t>ディスカバー愛知フェア</a:t>
            </a:r>
            <a:endParaRPr lang="ja-JP" altLang="en-US" sz="1400" dirty="0">
              <a:latin typeface="Arial Black" panose="020B0A04020102020204" pitchFamily="34" charset="0"/>
              <a:ea typeface="HGP創英角ｺﾞｼｯｸUB" panose="020B0900000000000000" pitchFamily="50" charset="-128"/>
            </a:endParaRPr>
          </a:p>
        </p:txBody>
      </p:sp>
      <p:sp>
        <p:nvSpPr>
          <p:cNvPr id="4100" name="スライド番号プレースホルダー 1">
            <a:extLst>
              <a:ext uri="{FF2B5EF4-FFF2-40B4-BE49-F238E27FC236}">
                <a16:creationId xmlns:a16="http://schemas.microsoft.com/office/drawing/2014/main" id="{D0FAFE8C-C003-4DA5-9714-83CE4FF52D6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425BDC4-15D5-4B3A-B035-D5DDC52DDBDA}" type="slidenum">
              <a:rPr lang="en-US" altLang="ja-JP">
                <a:latin typeface="ＭＳ Ｐゴシック" panose="020B0600070205080204" pitchFamily="50" charset="-128"/>
              </a:rPr>
              <a:pPr/>
              <a:t>3</a:t>
            </a:fld>
            <a:endParaRPr lang="en-US" altLang="ja-JP" dirty="0">
              <a:latin typeface="ＭＳ Ｐゴシック" panose="020B0600070205080204" pitchFamily="50" charset="-128"/>
            </a:endParaRPr>
          </a:p>
        </p:txBody>
      </p:sp>
      <p:sp>
        <p:nvSpPr>
          <p:cNvPr id="4098" name="Text Box 3">
            <a:extLst>
              <a:ext uri="{FF2B5EF4-FFF2-40B4-BE49-F238E27FC236}">
                <a16:creationId xmlns:a16="http://schemas.microsoft.com/office/drawing/2014/main" id="{1905A9C1-BFFD-4DC9-84B2-24DE5A96F2D1}"/>
              </a:ext>
            </a:extLst>
          </p:cNvPr>
          <p:cNvSpPr txBox="1">
            <a:spLocks noChangeArrowheads="1"/>
          </p:cNvSpPr>
          <p:nvPr/>
        </p:nvSpPr>
        <p:spPr bwMode="auto">
          <a:xfrm>
            <a:off x="0" y="247650"/>
            <a:ext cx="1210588" cy="43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latin typeface="HGP創英角ｺﾞｼｯｸUB" panose="020B0900000000000000" pitchFamily="50" charset="-128"/>
                <a:ea typeface="HGP創英角ｺﾞｼｯｸUB" panose="020B0900000000000000" pitchFamily="50" charset="-128"/>
              </a:rPr>
              <a:t>募集内容</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4103" name="Rectangle 3">
            <a:extLst>
              <a:ext uri="{FF2B5EF4-FFF2-40B4-BE49-F238E27FC236}">
                <a16:creationId xmlns:a16="http://schemas.microsoft.com/office/drawing/2014/main" id="{EF9334C3-1154-4DB8-802E-E94D50F2E7A2}"/>
              </a:ext>
            </a:extLst>
          </p:cNvPr>
          <p:cNvSpPr>
            <a:spLocks noChangeArrowheads="1"/>
          </p:cNvSpPr>
          <p:nvPr/>
        </p:nvSpPr>
        <p:spPr bwMode="auto">
          <a:xfrm>
            <a:off x="171671" y="928663"/>
            <a:ext cx="6591300" cy="283348"/>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３．委託販売</a:t>
            </a:r>
          </a:p>
        </p:txBody>
      </p:sp>
      <p:sp>
        <p:nvSpPr>
          <p:cNvPr id="5" name="Text Box 41">
            <a:extLst>
              <a:ext uri="{FF2B5EF4-FFF2-40B4-BE49-F238E27FC236}">
                <a16:creationId xmlns:a16="http://schemas.microsoft.com/office/drawing/2014/main" id="{55EC9F3A-FB0A-7087-E15F-0136AF2FE681}"/>
              </a:ext>
            </a:extLst>
          </p:cNvPr>
          <p:cNvSpPr txBox="1">
            <a:spLocks noChangeArrowheads="1"/>
          </p:cNvSpPr>
          <p:nvPr/>
        </p:nvSpPr>
        <p:spPr bwMode="auto">
          <a:xfrm>
            <a:off x="119063" y="1989636"/>
            <a:ext cx="6738937" cy="2708434"/>
          </a:xfrm>
          <a:prstGeom prst="rect">
            <a:avLst/>
          </a:prstGeom>
          <a:no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just" defTabSz="449263"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（１）出展内容の確認</a:t>
            </a:r>
            <a:endPar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49263" rtl="0" eaLnBrk="1" fontAlgn="auto" latinLnBrk="0" hangingPunct="1">
              <a:lnSpc>
                <a:spcPct val="100000"/>
              </a:lnSpc>
              <a:spcBef>
                <a:spcPts val="0"/>
              </a:spcBef>
              <a:spcAft>
                <a:spcPts val="0"/>
              </a:spcAft>
              <a:buClrTx/>
              <a:buSzTx/>
              <a:buFontTx/>
              <a:buNone/>
              <a:tabLst/>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出展決定後、運営事務局から出展事業者</a:t>
            </a:r>
            <a:r>
              <a:rPr lang="ja-JP" altLang="en-US"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へ</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出展内容調査票（</a:t>
            </a:r>
            <a:r>
              <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）を送付し、御回答いただきます。</a:t>
            </a:r>
            <a:endPar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49263"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lang="en-US" altLang="ja-JP"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保健所申請や会場での商品管理などのため、商品の詳細や取扱いなど具体的な内容について調査します</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49263" rtl="0" eaLnBrk="1" fontAlgn="auto" latinLnBrk="0" hangingPunct="1">
              <a:lnSpc>
                <a:spcPct val="100000"/>
              </a:lnSpc>
              <a:spcBef>
                <a:spcPts val="60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２</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）商品の納品</a:t>
            </a:r>
            <a:endPar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49263"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運営事務局から出展事業者へ「商品の納品場所・日時」について御案内し、商品を納品いただきます。</a:t>
            </a:r>
            <a:endPar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49263" rtl="0" eaLnBrk="1" fontAlgn="auto" latinLnBrk="0" hangingPunct="1">
              <a:lnSpc>
                <a:spcPct val="100000"/>
              </a:lnSpc>
              <a:spcBef>
                <a:spcPts val="0"/>
              </a:spcBef>
              <a:spcAft>
                <a:spcPts val="0"/>
              </a:spcAft>
              <a:buClrTx/>
              <a:buSzTx/>
              <a:buFontTx/>
              <a:buNone/>
              <a:tabLst/>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上記（１）で併せて御案内する場合があります）</a:t>
            </a:r>
            <a:endPar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49263" rtl="0" eaLnBrk="1" fontAlgn="auto" latinLnBrk="0" hangingPunct="1">
              <a:lnSpc>
                <a:spcPct val="100000"/>
              </a:lnSpc>
              <a:spcBef>
                <a:spcPts val="60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（３）会場への商品の移送</a:t>
            </a:r>
            <a:endPar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49263"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主催者側販売事業者が物産展開催に合わせて商品を会場へ一括配送します。</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49263" rtl="0" eaLnBrk="1" fontAlgn="auto" latinLnBrk="0" hangingPunct="1">
              <a:lnSpc>
                <a:spcPct val="100000"/>
              </a:lnSpc>
              <a:spcBef>
                <a:spcPts val="600"/>
              </a:spcBef>
              <a:spcAft>
                <a:spcPts val="0"/>
              </a:spcAft>
              <a:buClrTx/>
              <a:buSzTx/>
              <a:buFontTx/>
              <a:buNone/>
              <a:tabLst/>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（４）</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会場での販売</a:t>
            </a:r>
            <a:r>
              <a:rPr lang="ja-JP" altLang="en-US"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と管理</a:t>
            </a:r>
            <a:endPar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49263" rtl="0" eaLnBrk="1" fontAlgn="auto" latinLnBrk="0" hangingPunct="1">
              <a:lnSpc>
                <a:spcPct val="100000"/>
              </a:lnSpc>
              <a:spcBef>
                <a:spcPts val="0"/>
              </a:spcBef>
              <a:spcAft>
                <a:spcPts val="0"/>
              </a:spcAft>
              <a:buClrTx/>
              <a:buSzTx/>
              <a:buFontTx/>
              <a:buNone/>
              <a:tabLst/>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物産展当日は</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主催者側販売事業者が会場にて商品の販売及び管理を行います。</a:t>
            </a:r>
            <a:endPar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49263" rtl="0" eaLnBrk="1" fontAlgn="auto" latinLnBrk="0" hangingPunct="1">
              <a:lnSpc>
                <a:spcPct val="100000"/>
              </a:lnSpc>
              <a:spcBef>
                <a:spcPts val="0"/>
              </a:spcBef>
              <a:spcAft>
                <a:spcPts val="0"/>
              </a:spcAft>
              <a:buClrTx/>
              <a:buSzTx/>
              <a:buFontTx/>
              <a:buNone/>
              <a:tabLst/>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なお、売上保証はいたしかねます。</a:t>
            </a:r>
            <a:endPar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49263" rtl="0" eaLnBrk="1" fontAlgn="auto" latinLnBrk="0" hangingPunct="1">
              <a:lnSpc>
                <a:spcPct val="100000"/>
              </a:lnSpc>
              <a:spcBef>
                <a:spcPts val="60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（５）売上金の入金・売れ残り商品の返送</a:t>
            </a:r>
            <a:endPar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49263"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売上金については、物産展終了後に出展事業者</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へ</a:t>
            </a:r>
            <a:r>
              <a:rPr kumimoji="1" lang="ja-JP" altLang="en-US" sz="10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入金します。</a:t>
            </a:r>
            <a:endParaRPr kumimoji="1" lang="en-US" altLang="ja-JP" sz="10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49263" rtl="0" eaLnBrk="1" fontAlgn="auto" latinLnBrk="0" hangingPunct="1">
              <a:lnSpc>
                <a:spcPct val="100000"/>
              </a:lnSpc>
              <a:spcBef>
                <a:spcPts val="0"/>
              </a:spcBef>
              <a:spcAft>
                <a:spcPts val="0"/>
              </a:spcAft>
              <a:buClrTx/>
              <a:buSzTx/>
              <a:buFontTx/>
              <a:buNone/>
              <a:tabLst/>
              <a:defRPr/>
            </a:pP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なお、販売手数料はかかりませんが、振込手数料</a:t>
            </a:r>
            <a:r>
              <a:rPr lang="ja-JP" altLang="en-US"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は出展事業者の御負担になります。</a:t>
            </a:r>
          </a:p>
          <a:p>
            <a:pPr marL="0" marR="0" lvl="0" indent="0" algn="just" defTabSz="449263"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売れ残った商品については、物産展終了後に着払いにて出展事業者へ</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返送します。</a:t>
            </a:r>
            <a:endPar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Text Box 41">
            <a:extLst>
              <a:ext uri="{FF2B5EF4-FFF2-40B4-BE49-F238E27FC236}">
                <a16:creationId xmlns:a16="http://schemas.microsoft.com/office/drawing/2014/main" id="{4F130CEB-707F-6354-2A4F-7540B1348D96}"/>
              </a:ext>
            </a:extLst>
          </p:cNvPr>
          <p:cNvSpPr txBox="1">
            <a:spLocks noChangeArrowheads="1"/>
          </p:cNvSpPr>
          <p:nvPr/>
        </p:nvSpPr>
        <p:spPr bwMode="auto">
          <a:xfrm>
            <a:off x="166105" y="1697132"/>
            <a:ext cx="6591298" cy="26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1500"/>
              </a:lnSpc>
              <a:spcBef>
                <a:spcPts val="0"/>
              </a:spcBef>
            </a:pPr>
            <a:r>
              <a:rPr lang="en-US" altLang="ja-JP" sz="1200" b="1" kern="100" spc="-3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spc="-3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委託販売の流れ</a:t>
            </a:r>
            <a:r>
              <a:rPr lang="en-US" altLang="ja-JP" sz="1200" b="1" kern="100" spc="-3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56646E17-100C-E754-7691-8685EC28F112}"/>
              </a:ext>
            </a:extLst>
          </p:cNvPr>
          <p:cNvSpPr/>
          <p:nvPr/>
        </p:nvSpPr>
        <p:spPr>
          <a:xfrm>
            <a:off x="4147250" y="693574"/>
            <a:ext cx="2539079" cy="396000"/>
          </a:xfrm>
          <a:prstGeom prst="rect">
            <a:avLst/>
          </a:prstGeom>
          <a:solidFill>
            <a:schemeClr val="accent6">
              <a:lumMod val="20000"/>
              <a:lumOff val="80000"/>
            </a:schemeClr>
          </a:solidFill>
          <a:ln w="25400" cmpd="sng">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nSpc>
                <a:spcPts val="2500"/>
              </a:lnSpc>
            </a:pPr>
            <a:r>
              <a:rPr kumimoji="1" lang="ja-JP" altLang="en-US" b="1" dirty="0">
                <a:solidFill>
                  <a:schemeClr val="tx1"/>
                </a:solidFill>
                <a:latin typeface="Meiryo UI" panose="020B0604030504040204" pitchFamily="50" charset="-128"/>
                <a:ea typeface="Meiryo UI" panose="020B0604030504040204" pitchFamily="50" charset="-128"/>
              </a:rPr>
              <a:t>一般事業者向け</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6" name="Text Box 41">
            <a:extLst>
              <a:ext uri="{FF2B5EF4-FFF2-40B4-BE49-F238E27FC236}">
                <a16:creationId xmlns:a16="http://schemas.microsoft.com/office/drawing/2014/main" id="{748A5333-EC10-649A-AD7E-757A496F03D8}"/>
              </a:ext>
            </a:extLst>
          </p:cNvPr>
          <p:cNvSpPr txBox="1">
            <a:spLocks noChangeArrowheads="1"/>
          </p:cNvSpPr>
          <p:nvPr/>
        </p:nvSpPr>
        <p:spPr bwMode="auto">
          <a:xfrm>
            <a:off x="309563" y="1200143"/>
            <a:ext cx="6308726" cy="50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1700"/>
              </a:lnSpc>
            </a:pPr>
            <a:r>
              <a:rPr lang="en-US" altLang="ja-JP" sz="1200" dirty="0">
                <a:effectLst/>
                <a:latin typeface="Meiryo UI" panose="020B0604030504040204" pitchFamily="50" charset="-128"/>
                <a:ea typeface="Meiryo UI" panose="020B0604030504040204" pitchFamily="50" charset="-128"/>
                <a:cs typeface="ＭＳ ゴシック" panose="020B0609070205080204" pitchFamily="49" charset="-128"/>
              </a:rPr>
              <a:t>【</a:t>
            </a:r>
            <a:r>
              <a:rPr lang="ja-JP" altLang="en-US" sz="1200" dirty="0">
                <a:effectLst/>
                <a:latin typeface="Meiryo UI" panose="020B0604030504040204" pitchFamily="50" charset="-128"/>
                <a:ea typeface="Meiryo UI" panose="020B0604030504040204" pitchFamily="50" charset="-128"/>
                <a:cs typeface="ＭＳ ゴシック" panose="020B0609070205080204" pitchFamily="49" charset="-128"/>
              </a:rPr>
              <a:t>会場への来場不要／商品の事前納品のみ</a:t>
            </a:r>
            <a:r>
              <a:rPr lang="en-US" altLang="ja-JP" sz="1200" dirty="0">
                <a:effectLst/>
                <a:latin typeface="Meiryo UI" panose="020B0604030504040204" pitchFamily="50" charset="-128"/>
                <a:ea typeface="Meiryo UI" panose="020B0604030504040204" pitchFamily="50" charset="-128"/>
                <a:cs typeface="ＭＳ ゴシック" panose="020B0609070205080204" pitchFamily="49" charset="-128"/>
              </a:rPr>
              <a:t>】</a:t>
            </a:r>
          </a:p>
          <a:p>
            <a:pPr>
              <a:lnSpc>
                <a:spcPts val="1700"/>
              </a:lnSpc>
            </a:pPr>
            <a:r>
              <a:rPr lang="ja-JP" altLang="en-US" sz="1200" dirty="0">
                <a:effectLst/>
                <a:latin typeface="Meiryo UI" panose="020B0604030504040204" pitchFamily="50" charset="-128"/>
                <a:ea typeface="Meiryo UI" panose="020B0604030504040204" pitchFamily="50" charset="-128"/>
                <a:cs typeface="ＭＳ ゴシック" panose="020B0609070205080204" pitchFamily="49" charset="-128"/>
              </a:rPr>
              <a:t>　主催者側販売事業者が会場ブースを設け、お預かりした商品の販売を行います。</a:t>
            </a:r>
            <a:endParaRPr lang="ja-JP" altLang="en-US" sz="1100" b="1" dirty="0">
              <a:latin typeface="Meiryo UI" panose="020B0604030504040204" pitchFamily="50" charset="-128"/>
              <a:ea typeface="Meiryo UI" panose="020B0604030504040204" pitchFamily="50" charset="-128"/>
            </a:endParaRPr>
          </a:p>
        </p:txBody>
      </p:sp>
      <p:sp>
        <p:nvSpPr>
          <p:cNvPr id="17" name="Rectangle 3">
            <a:extLst>
              <a:ext uri="{FF2B5EF4-FFF2-40B4-BE49-F238E27FC236}">
                <a16:creationId xmlns:a16="http://schemas.microsoft.com/office/drawing/2014/main" id="{56B4E61C-9A64-FC1C-8A07-ED6447092460}"/>
              </a:ext>
            </a:extLst>
          </p:cNvPr>
          <p:cNvSpPr>
            <a:spLocks noChangeArrowheads="1"/>
          </p:cNvSpPr>
          <p:nvPr/>
        </p:nvSpPr>
        <p:spPr bwMode="auto">
          <a:xfrm>
            <a:off x="171671" y="5336100"/>
            <a:ext cx="6591300" cy="283348"/>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４．資料提供</a:t>
            </a:r>
          </a:p>
        </p:txBody>
      </p:sp>
      <p:sp>
        <p:nvSpPr>
          <p:cNvPr id="18" name="Text Box 41">
            <a:extLst>
              <a:ext uri="{FF2B5EF4-FFF2-40B4-BE49-F238E27FC236}">
                <a16:creationId xmlns:a16="http://schemas.microsoft.com/office/drawing/2014/main" id="{44C8DF7E-7C45-9783-5636-1B12285E3F6E}"/>
              </a:ext>
            </a:extLst>
          </p:cNvPr>
          <p:cNvSpPr txBox="1">
            <a:spLocks noChangeArrowheads="1"/>
          </p:cNvSpPr>
          <p:nvPr/>
        </p:nvSpPr>
        <p:spPr bwMode="auto">
          <a:xfrm>
            <a:off x="119063" y="6397073"/>
            <a:ext cx="6738937" cy="1785104"/>
          </a:xfrm>
          <a:prstGeom prst="rect">
            <a:avLst/>
          </a:prstGeom>
          <a:no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lgn="just" defTabSz="449263" eaLnBrk="1" fontAlgn="auto" hangingPunct="1">
              <a:spcBef>
                <a:spcPts val="0"/>
              </a:spcBef>
              <a:spcAft>
                <a:spcPts val="0"/>
              </a:spcAft>
              <a:defRPr/>
            </a:pP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以下の観光</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PR</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資材の提供をお願いします</a:t>
            </a:r>
            <a:endParaRPr lang="en-US" altLang="ja-JP" sz="10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defTabSz="449263" eaLnBrk="1" fontAlgn="auto" hangingPunct="1">
              <a:spcBef>
                <a:spcPts val="0"/>
              </a:spcBef>
              <a:spcAft>
                <a:spcPts val="0"/>
              </a:spcAft>
              <a:defRPr/>
            </a:pPr>
            <a:endParaRPr lang="en-US" altLang="ja-JP" sz="10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defTabSz="449263" eaLnBrk="1" fontAlgn="auto" hangingPunct="1">
              <a:spcBef>
                <a:spcPts val="0"/>
              </a:spcBef>
              <a:spcAft>
                <a:spcPts val="0"/>
              </a:spcAft>
              <a:defRPr/>
            </a:pP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・１団体各１種類（アッセンブリ済みのものは不可）、数量</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100</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部（ポスターは１枚）程度を目安とします。</a:t>
            </a:r>
            <a:endParaRPr lang="en-US" altLang="ja-JP" sz="10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defTabSz="449263" eaLnBrk="1" fontAlgn="auto" hangingPunct="1">
              <a:spcBef>
                <a:spcPts val="0"/>
              </a:spcBef>
              <a:spcAft>
                <a:spcPts val="0"/>
              </a:spcAft>
              <a:defRPr/>
            </a:pP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なお、返却はいたしかねますので、返却不要の資材を御提供ください。</a:t>
            </a:r>
          </a:p>
          <a:p>
            <a:pPr lvl="0" algn="just" defTabSz="449263" eaLnBrk="1" fontAlgn="auto" hangingPunct="1">
              <a:spcBef>
                <a:spcPts val="0"/>
              </a:spcBef>
              <a:spcAft>
                <a:spcPts val="0"/>
              </a:spcAft>
              <a:defRPr/>
            </a:pPr>
            <a:endParaRPr lang="en-US" altLang="ja-JP" sz="10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defTabSz="449263" eaLnBrk="1" fontAlgn="auto" hangingPunct="1">
              <a:spcBef>
                <a:spcPts val="0"/>
              </a:spcBef>
              <a:spcAft>
                <a:spcPts val="0"/>
              </a:spcAft>
              <a:defRPr/>
            </a:pPr>
            <a:endParaRPr lang="en-US" altLang="ja-JP" sz="10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defTabSz="449263" eaLnBrk="1" fontAlgn="auto" hangingPunct="1">
              <a:spcBef>
                <a:spcPts val="0"/>
              </a:spcBef>
              <a:spcAft>
                <a:spcPts val="0"/>
              </a:spcAft>
              <a:defRPr/>
            </a:pP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・ポスター：資料コーナー等に掲出します。</a:t>
            </a:r>
          </a:p>
          <a:p>
            <a:pPr lvl="0" algn="just" defTabSz="449263" eaLnBrk="1" fontAlgn="auto" hangingPunct="1">
              <a:spcBef>
                <a:spcPts val="0"/>
              </a:spcBef>
              <a:spcAft>
                <a:spcPts val="0"/>
              </a:spcAft>
              <a:defRPr/>
            </a:pP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	</a:t>
            </a:r>
          </a:p>
          <a:p>
            <a:pPr lvl="0" algn="just" defTabSz="449263" eaLnBrk="1" fontAlgn="auto" hangingPunct="1">
              <a:spcBef>
                <a:spcPts val="0"/>
              </a:spcBef>
              <a:spcAft>
                <a:spcPts val="0"/>
              </a:spcAft>
              <a:defRPr/>
            </a:pP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・パンフレット：資料コーナーに設置し、来場者に御自由にお持ち帰りいただきます。</a:t>
            </a:r>
          </a:p>
          <a:p>
            <a:pPr lvl="0" algn="just" defTabSz="449263" eaLnBrk="1" fontAlgn="auto" hangingPunct="1">
              <a:spcBef>
                <a:spcPts val="0"/>
              </a:spcBef>
              <a:spcAft>
                <a:spcPts val="0"/>
              </a:spcAft>
              <a:defRPr/>
            </a:pP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	</a:t>
            </a:r>
          </a:p>
          <a:p>
            <a:pPr lvl="0" algn="just" defTabSz="449263" eaLnBrk="1" fontAlgn="auto" hangingPunct="1">
              <a:spcBef>
                <a:spcPts val="0"/>
              </a:spcBef>
              <a:spcAft>
                <a:spcPts val="0"/>
              </a:spcAft>
              <a:defRPr/>
            </a:pP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・ノベルティグッズ：抽選会の賞品等として活用します。</a:t>
            </a:r>
          </a:p>
        </p:txBody>
      </p:sp>
      <p:sp>
        <p:nvSpPr>
          <p:cNvPr id="19" name="Text Box 41">
            <a:extLst>
              <a:ext uri="{FF2B5EF4-FFF2-40B4-BE49-F238E27FC236}">
                <a16:creationId xmlns:a16="http://schemas.microsoft.com/office/drawing/2014/main" id="{2862081F-5325-2660-9E99-330957AA68EE}"/>
              </a:ext>
            </a:extLst>
          </p:cNvPr>
          <p:cNvSpPr txBox="1">
            <a:spLocks noChangeArrowheads="1"/>
          </p:cNvSpPr>
          <p:nvPr/>
        </p:nvSpPr>
        <p:spPr bwMode="auto">
          <a:xfrm>
            <a:off x="166105" y="6104569"/>
            <a:ext cx="6591298" cy="26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1500"/>
              </a:lnSpc>
              <a:spcBef>
                <a:spcPts val="0"/>
              </a:spcBef>
            </a:pPr>
            <a:r>
              <a:rPr lang="en-US" altLang="ja-JP" sz="1200" b="1" kern="100" spc="-3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spc="-3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資料提供の概要</a:t>
            </a:r>
            <a:r>
              <a:rPr lang="en-US" altLang="ja-JP" sz="1200" b="1" kern="100" spc="-3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7E99AAD0-9C14-DC6C-70E3-018D426B18BA}"/>
              </a:ext>
            </a:extLst>
          </p:cNvPr>
          <p:cNvSpPr/>
          <p:nvPr/>
        </p:nvSpPr>
        <p:spPr>
          <a:xfrm>
            <a:off x="4147250" y="5101011"/>
            <a:ext cx="2539079" cy="396000"/>
          </a:xfrm>
          <a:prstGeom prst="rect">
            <a:avLst/>
          </a:prstGeom>
          <a:solidFill>
            <a:schemeClr val="accent5">
              <a:lumMod val="90000"/>
            </a:schemeClr>
          </a:solidFill>
          <a:ln w="25400" cmpd="sng">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nSpc>
                <a:spcPts val="2500"/>
              </a:lnSpc>
            </a:pPr>
            <a:r>
              <a:rPr kumimoji="1" lang="ja-JP" altLang="en-US" b="1" dirty="0">
                <a:solidFill>
                  <a:schemeClr val="tx1"/>
                </a:solidFill>
                <a:latin typeface="Meiryo UI" panose="020B0604030504040204" pitchFamily="50" charset="-128"/>
                <a:ea typeface="Meiryo UI" panose="020B0604030504040204" pitchFamily="50" charset="-128"/>
              </a:rPr>
              <a:t>市町村・観光協会向け</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2" name="Text Box 41">
            <a:extLst>
              <a:ext uri="{FF2B5EF4-FFF2-40B4-BE49-F238E27FC236}">
                <a16:creationId xmlns:a16="http://schemas.microsoft.com/office/drawing/2014/main" id="{A3AB5FC4-202B-8BBA-68A9-7794D4B99270}"/>
              </a:ext>
            </a:extLst>
          </p:cNvPr>
          <p:cNvSpPr txBox="1">
            <a:spLocks noChangeArrowheads="1"/>
          </p:cNvSpPr>
          <p:nvPr/>
        </p:nvSpPr>
        <p:spPr bwMode="auto">
          <a:xfrm>
            <a:off x="309563" y="5607580"/>
            <a:ext cx="6308726"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1700"/>
              </a:lnSpc>
            </a:pPr>
            <a:r>
              <a:rPr lang="en-US" altLang="ja-JP" sz="1200" dirty="0">
                <a:effectLst/>
                <a:latin typeface="Meiryo UI" panose="020B0604030504040204" pitchFamily="50" charset="-128"/>
                <a:ea typeface="Meiryo UI" panose="020B0604030504040204" pitchFamily="50" charset="-128"/>
                <a:cs typeface="ＭＳ ゴシック" panose="020B0609070205080204" pitchFamily="49" charset="-128"/>
              </a:rPr>
              <a:t>【</a:t>
            </a:r>
            <a:r>
              <a:rPr lang="ja-JP" altLang="en-US" sz="1200" dirty="0">
                <a:effectLst/>
                <a:latin typeface="Meiryo UI" panose="020B0604030504040204" pitchFamily="50" charset="-128"/>
                <a:ea typeface="Meiryo UI" panose="020B0604030504040204" pitchFamily="50" charset="-128"/>
                <a:cs typeface="ＭＳ ゴシック" panose="020B0609070205080204" pitchFamily="49" charset="-128"/>
              </a:rPr>
              <a:t>会場への来場不要／</a:t>
            </a:r>
            <a:r>
              <a:rPr lang="en-US" altLang="ja-JP" sz="1200" dirty="0">
                <a:effectLst/>
                <a:latin typeface="Meiryo UI" panose="020B0604030504040204" pitchFamily="50" charset="-128"/>
                <a:ea typeface="Meiryo UI" panose="020B0604030504040204" pitchFamily="50" charset="-128"/>
                <a:cs typeface="ＭＳ ゴシック" panose="020B0609070205080204" pitchFamily="49" charset="-128"/>
              </a:rPr>
              <a:t>PR</a:t>
            </a:r>
            <a:r>
              <a:rPr lang="ja-JP" altLang="en-US" sz="1200" dirty="0">
                <a:effectLst/>
                <a:latin typeface="Meiryo UI" panose="020B0604030504040204" pitchFamily="50" charset="-128"/>
                <a:ea typeface="Meiryo UI" panose="020B0604030504040204" pitchFamily="50" charset="-128"/>
                <a:cs typeface="ＭＳ ゴシック" panose="020B0609070205080204" pitchFamily="49" charset="-128"/>
              </a:rPr>
              <a:t>ツールの事前納品のみ</a:t>
            </a:r>
            <a:r>
              <a:rPr lang="en-US" altLang="ja-JP" sz="1200" dirty="0">
                <a:effectLst/>
                <a:latin typeface="Meiryo UI" panose="020B0604030504040204" pitchFamily="50" charset="-128"/>
                <a:ea typeface="Meiryo UI" panose="020B0604030504040204" pitchFamily="50" charset="-128"/>
                <a:cs typeface="ＭＳ ゴシック" panose="020B0609070205080204" pitchFamily="49" charset="-128"/>
              </a:rPr>
              <a:t>】</a:t>
            </a:r>
          </a:p>
          <a:p>
            <a:pPr>
              <a:lnSpc>
                <a:spcPts val="1700"/>
              </a:lnSpc>
            </a:pPr>
            <a:r>
              <a:rPr lang="ja-JP" altLang="en-US" sz="1200" dirty="0">
                <a:effectLst/>
                <a:latin typeface="Meiryo UI" panose="020B0604030504040204" pitchFamily="50" charset="-128"/>
                <a:ea typeface="Meiryo UI" panose="020B0604030504040204" pitchFamily="50" charset="-128"/>
                <a:cs typeface="ＭＳ ゴシック" panose="020B0609070205080204" pitchFamily="49" charset="-128"/>
              </a:rPr>
              <a:t>　観光</a:t>
            </a:r>
            <a:r>
              <a:rPr lang="en-US" altLang="ja-JP" sz="1200" dirty="0">
                <a:effectLst/>
                <a:latin typeface="Meiryo UI" panose="020B0604030504040204" pitchFamily="50" charset="-128"/>
                <a:ea typeface="Meiryo UI" panose="020B0604030504040204" pitchFamily="50" charset="-128"/>
                <a:cs typeface="ＭＳ ゴシック" panose="020B0609070205080204" pitchFamily="49" charset="-128"/>
              </a:rPr>
              <a:t>PR</a:t>
            </a:r>
            <a:r>
              <a:rPr lang="ja-JP" altLang="en-US" sz="1200" dirty="0">
                <a:effectLst/>
                <a:latin typeface="Meiryo UI" panose="020B0604030504040204" pitchFamily="50" charset="-128"/>
                <a:ea typeface="Meiryo UI" panose="020B0604030504040204" pitchFamily="50" charset="-128"/>
                <a:cs typeface="ＭＳ ゴシック" panose="020B0609070205080204" pitchFamily="49" charset="-128"/>
              </a:rPr>
              <a:t>ツール（パンフレットなど）を事務局でお預かりし、会場で配布いたします。</a:t>
            </a:r>
            <a:endParaRPr lang="ja-JP" altLang="en-US" sz="11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0562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a:extLst>
              <a:ext uri="{FF2B5EF4-FFF2-40B4-BE49-F238E27FC236}">
                <a16:creationId xmlns:a16="http://schemas.microsoft.com/office/drawing/2014/main" id="{08A9DC89-0A92-4E6B-AE90-46AA93EDE9F8}"/>
              </a:ext>
            </a:extLst>
          </p:cNvPr>
          <p:cNvSpPr txBox="1">
            <a:spLocks noChangeArrowheads="1"/>
          </p:cNvSpPr>
          <p:nvPr/>
        </p:nvSpPr>
        <p:spPr bwMode="auto">
          <a:xfrm>
            <a:off x="-7938" y="4763"/>
            <a:ext cx="3387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dirty="0">
                <a:latin typeface="Arial Black" panose="020B0A04020102020204" pitchFamily="34" charset="0"/>
                <a:ea typeface="HGP創英角ｺﾞｼｯｸUB" panose="020B0900000000000000" pitchFamily="50" charset="-128"/>
              </a:rPr>
              <a:t>こってりだけじゃない。</a:t>
            </a:r>
            <a:r>
              <a:rPr lang="ja-JP" altLang="en-US" sz="1600" dirty="0">
                <a:latin typeface="Arial Black" panose="020B0A04020102020204" pitchFamily="34" charset="0"/>
                <a:ea typeface="HGP創英角ｺﾞｼｯｸUB" panose="020B0900000000000000" pitchFamily="50" charset="-128"/>
              </a:rPr>
              <a:t>ディスカバー愛知フェア</a:t>
            </a:r>
            <a:endParaRPr lang="ja-JP" altLang="en-US" sz="1400" dirty="0">
              <a:latin typeface="Arial Black" panose="020B0A04020102020204" pitchFamily="34" charset="0"/>
              <a:ea typeface="HGP創英角ｺﾞｼｯｸUB" panose="020B0900000000000000" pitchFamily="50" charset="-128"/>
            </a:endParaRPr>
          </a:p>
        </p:txBody>
      </p:sp>
      <p:sp>
        <p:nvSpPr>
          <p:cNvPr id="4100" name="スライド番号プレースホルダー 1">
            <a:extLst>
              <a:ext uri="{FF2B5EF4-FFF2-40B4-BE49-F238E27FC236}">
                <a16:creationId xmlns:a16="http://schemas.microsoft.com/office/drawing/2014/main" id="{D0FAFE8C-C003-4DA5-9714-83CE4FF52D6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425BDC4-15D5-4B3A-B035-D5DDC52DDBDA}" type="slidenum">
              <a:rPr lang="en-US" altLang="ja-JP">
                <a:latin typeface="ＭＳ Ｐゴシック" panose="020B0600070205080204" pitchFamily="50" charset="-128"/>
              </a:rPr>
              <a:pPr/>
              <a:t>4</a:t>
            </a:fld>
            <a:endParaRPr lang="en-US" altLang="ja-JP" dirty="0">
              <a:latin typeface="ＭＳ Ｐゴシック" panose="020B0600070205080204" pitchFamily="50" charset="-128"/>
            </a:endParaRPr>
          </a:p>
        </p:txBody>
      </p:sp>
      <p:sp>
        <p:nvSpPr>
          <p:cNvPr id="4098" name="Text Box 3">
            <a:extLst>
              <a:ext uri="{FF2B5EF4-FFF2-40B4-BE49-F238E27FC236}">
                <a16:creationId xmlns:a16="http://schemas.microsoft.com/office/drawing/2014/main" id="{1905A9C1-BFFD-4DC9-84B2-24DE5A96F2D1}"/>
              </a:ext>
            </a:extLst>
          </p:cNvPr>
          <p:cNvSpPr txBox="1">
            <a:spLocks noChangeArrowheads="1"/>
          </p:cNvSpPr>
          <p:nvPr/>
        </p:nvSpPr>
        <p:spPr bwMode="auto">
          <a:xfrm>
            <a:off x="0" y="247650"/>
            <a:ext cx="1210588" cy="43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latin typeface="HGP創英角ｺﾞｼｯｸUB" panose="020B0900000000000000" pitchFamily="50" charset="-128"/>
                <a:ea typeface="HGP創英角ｺﾞｼｯｸUB" panose="020B0900000000000000" pitchFamily="50" charset="-128"/>
              </a:rPr>
              <a:t>募集内容</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4103" name="Rectangle 3">
            <a:extLst>
              <a:ext uri="{FF2B5EF4-FFF2-40B4-BE49-F238E27FC236}">
                <a16:creationId xmlns:a16="http://schemas.microsoft.com/office/drawing/2014/main" id="{EF9334C3-1154-4DB8-802E-E94D50F2E7A2}"/>
              </a:ext>
            </a:extLst>
          </p:cNvPr>
          <p:cNvSpPr>
            <a:spLocks noChangeArrowheads="1"/>
          </p:cNvSpPr>
          <p:nvPr/>
        </p:nvSpPr>
        <p:spPr bwMode="auto">
          <a:xfrm>
            <a:off x="171671" y="840936"/>
            <a:ext cx="6591300" cy="283348"/>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６．出展申込／運営事務局</a:t>
            </a:r>
          </a:p>
        </p:txBody>
      </p:sp>
      <p:sp>
        <p:nvSpPr>
          <p:cNvPr id="2" name="正方形/長方形 1">
            <a:extLst>
              <a:ext uri="{FF2B5EF4-FFF2-40B4-BE49-F238E27FC236}">
                <a16:creationId xmlns:a16="http://schemas.microsoft.com/office/drawing/2014/main" id="{17853B1E-91F0-129B-3522-263D78333B02}"/>
              </a:ext>
            </a:extLst>
          </p:cNvPr>
          <p:cNvSpPr/>
          <p:nvPr/>
        </p:nvSpPr>
        <p:spPr>
          <a:xfrm>
            <a:off x="294389" y="1224575"/>
            <a:ext cx="6369851" cy="56969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t>　　　　　　　　　　　　　　　　</a:t>
            </a:r>
          </a:p>
        </p:txBody>
      </p:sp>
      <p:sp>
        <p:nvSpPr>
          <p:cNvPr id="3" name="Text Box 41">
            <a:extLst>
              <a:ext uri="{FF2B5EF4-FFF2-40B4-BE49-F238E27FC236}">
                <a16:creationId xmlns:a16="http://schemas.microsoft.com/office/drawing/2014/main" id="{9719B7E2-BD57-609F-B38C-2580428E3F3F}"/>
              </a:ext>
            </a:extLst>
          </p:cNvPr>
          <p:cNvSpPr txBox="1">
            <a:spLocks noChangeArrowheads="1"/>
          </p:cNvSpPr>
          <p:nvPr/>
        </p:nvSpPr>
        <p:spPr bwMode="auto">
          <a:xfrm>
            <a:off x="269960" y="1269241"/>
            <a:ext cx="6142297" cy="26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1500"/>
              </a:lnSpc>
              <a:spcBef>
                <a:spcPts val="0"/>
              </a:spcBef>
            </a:pPr>
            <a:r>
              <a:rPr lang="en-US" altLang="ja-JP" sz="1200" b="1" kern="100" spc="-3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spc="-3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申込方法</a:t>
            </a:r>
            <a:r>
              <a:rPr lang="en-US" altLang="ja-JP" sz="1200" b="1" kern="100" spc="-3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Text Box 41">
            <a:extLst>
              <a:ext uri="{FF2B5EF4-FFF2-40B4-BE49-F238E27FC236}">
                <a16:creationId xmlns:a16="http://schemas.microsoft.com/office/drawing/2014/main" id="{A7E5A661-00F8-A750-3DBA-20318A208382}"/>
              </a:ext>
            </a:extLst>
          </p:cNvPr>
          <p:cNvSpPr txBox="1">
            <a:spLocks noChangeArrowheads="1"/>
          </p:cNvSpPr>
          <p:nvPr/>
        </p:nvSpPr>
        <p:spPr bwMode="auto">
          <a:xfrm>
            <a:off x="356492" y="1508007"/>
            <a:ext cx="6437308" cy="494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defTabSz="449263">
              <a:lnSpc>
                <a:spcPts val="15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本物産展に御協力いただける場合は、該当する「別紙：申込様式」をメール又はＦＡＸにてお送りください。</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defTabSz="449263">
              <a:lnSpc>
                <a:spcPct val="150000"/>
              </a:lnSpc>
              <a:spcBef>
                <a:spcPts val="600"/>
              </a:spcBef>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（１）申込期限</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l" defTabSz="449263">
              <a:lnSpc>
                <a:spcPct val="15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6</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27</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日（金）午後５時（必着）</a:t>
            </a: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a:p>
            <a:pPr algn="l" defTabSz="449263">
              <a:lnSpc>
                <a:spcPct val="150000"/>
              </a:lnSpc>
            </a:pP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l" defTabSz="449263">
              <a:lnSpc>
                <a:spcPct val="15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（２）募集団体数</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defTabSz="449263">
              <a:lnSpc>
                <a:spcPct val="150000"/>
              </a:lnSpc>
            </a:pPr>
            <a:r>
              <a:rPr lang="en-US" altLang="zh-TW" sz="1200" kern="100" dirty="0">
                <a:latin typeface="Meiryo UI" panose="020B0604030504040204" pitchFamily="50" charset="-128"/>
                <a:ea typeface="Meiryo UI" panose="020B0604030504040204" pitchFamily="50" charset="-128"/>
                <a:cs typeface="Times New Roman" panose="02020603050405020304" pitchFamily="18" charset="0"/>
              </a:rPr>
              <a:t>	</a:t>
            </a:r>
            <a:r>
              <a:rPr lang="zh-TW" altLang="en-US" sz="1200" kern="100" dirty="0">
                <a:latin typeface="Meiryo UI" panose="020B0604030504040204" pitchFamily="50" charset="-128"/>
                <a:ea typeface="Meiryo UI" panose="020B0604030504040204" pitchFamily="50" charset="-128"/>
                <a:cs typeface="Times New Roman" panose="02020603050405020304" pitchFamily="18" charset="0"/>
              </a:rPr>
              <a:t>会場出展：</a:t>
            </a:r>
            <a:r>
              <a:rPr lang="en-US" altLang="zh-TW" sz="1200" kern="100" dirty="0">
                <a:latin typeface="Meiryo UI" panose="020B0604030504040204" pitchFamily="50" charset="-128"/>
                <a:ea typeface="Meiryo UI" panose="020B0604030504040204" pitchFamily="50" charset="-128"/>
                <a:cs typeface="Times New Roman" panose="02020603050405020304" pitchFamily="18" charset="0"/>
              </a:rPr>
              <a:t>7</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団体</a:t>
            </a:r>
            <a:r>
              <a:rPr lang="zh-TW" altLang="en-US" sz="1200" kern="100" dirty="0">
                <a:latin typeface="Meiryo UI" panose="020B0604030504040204" pitchFamily="50" charset="-128"/>
                <a:ea typeface="Meiryo UI" panose="020B0604030504040204" pitchFamily="50" charset="-128"/>
                <a:cs typeface="Times New Roman" panose="02020603050405020304" pitchFamily="18" charset="0"/>
              </a:rPr>
              <a:t>程度、委託販売：</a:t>
            </a:r>
            <a:r>
              <a:rPr lang="en-US" altLang="zh-TW" sz="1200" kern="100" dirty="0">
                <a:latin typeface="Meiryo UI" panose="020B0604030504040204" pitchFamily="50" charset="-128"/>
                <a:ea typeface="Meiryo UI" panose="020B0604030504040204" pitchFamily="50" charset="-128"/>
                <a:cs typeface="Times New Roman" panose="02020603050405020304" pitchFamily="18" charset="0"/>
              </a:rPr>
              <a:t>3</a:t>
            </a:r>
            <a:r>
              <a:rPr lang="zh-TW"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zh-TW" sz="1200" kern="100" dirty="0">
                <a:latin typeface="Meiryo UI" panose="020B0604030504040204" pitchFamily="50" charset="-128"/>
                <a:ea typeface="Meiryo UI" panose="020B0604030504040204" pitchFamily="50" charset="-128"/>
                <a:cs typeface="Times New Roman" panose="02020603050405020304" pitchFamily="18" charset="0"/>
              </a:rPr>
              <a:t>5</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団体</a:t>
            </a:r>
            <a:r>
              <a:rPr lang="zh-TW" altLang="en-US" sz="1200" kern="100" dirty="0">
                <a:latin typeface="Meiryo UI" panose="020B0604030504040204" pitchFamily="50" charset="-128"/>
                <a:ea typeface="Meiryo UI" panose="020B0604030504040204" pitchFamily="50" charset="-128"/>
                <a:cs typeface="Times New Roman" panose="02020603050405020304" pitchFamily="18" charset="0"/>
              </a:rPr>
              <a:t>程度</a:t>
            </a:r>
            <a:endParaRPr lang="en-US" altLang="zh-TW" sz="1200" kern="100" dirty="0">
              <a:latin typeface="Meiryo UI" panose="020B0604030504040204" pitchFamily="50" charset="-128"/>
              <a:ea typeface="Meiryo UI" panose="020B0604030504040204" pitchFamily="50" charset="-128"/>
              <a:cs typeface="Times New Roman" panose="02020603050405020304" pitchFamily="18" charset="0"/>
            </a:endParaRPr>
          </a:p>
          <a:p>
            <a:pPr algn="l" defTabSz="449263">
              <a:lnSpc>
                <a:spcPct val="150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gn="l" defTabSz="449263">
              <a:lnSpc>
                <a:spcPct val="15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（３）出展団体の決定</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l" defTabSz="449263">
              <a:lnSpc>
                <a:spcPct val="15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出展団体は７月中旬頃に決定し、メール又はＦＡＸにて申込者全員に通知します。</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l" defTabSz="449263">
              <a:lnSpc>
                <a:spcPct val="150000"/>
              </a:lnSpc>
            </a:pP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l" defTabSz="449263">
              <a:lnSpc>
                <a:spcPct val="150000"/>
              </a:lnSpc>
              <a:spcBef>
                <a:spcPts val="600"/>
              </a:spcBef>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＜申込み・問合せ先＞</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a:p>
            <a:pPr algn="l" defTabSz="449263">
              <a:lnSpc>
                <a:spcPct val="15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運営</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事務局</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：株式会社 シンク</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defTabSz="449263">
              <a:lnSpc>
                <a:spcPct val="15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担　当</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東山</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、堀部</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defTabSz="449263">
              <a:lnSpc>
                <a:spcPct val="15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メール</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aichikanko@think-pp.co.jp</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a:p>
            <a:pPr algn="l" defTabSz="449263">
              <a:lnSpc>
                <a:spcPct val="15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電　話</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080-4934-6113</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defTabSz="449263">
              <a:lnSpc>
                <a:spcPct val="15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（平日午前</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時から午後 </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5 </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時まで ／催事当日のみ午前 </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9 </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時から午後 ７</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時まで）</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defTabSz="449263">
              <a:lnSpc>
                <a:spcPct val="15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ＦＡＸ：</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052-203-8634</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19700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a:extLst>
              <a:ext uri="{FF2B5EF4-FFF2-40B4-BE49-F238E27FC236}">
                <a16:creationId xmlns:a16="http://schemas.microsoft.com/office/drawing/2014/main" id="{1905A9C1-BFFD-4DC9-84B2-24DE5A96F2D1}"/>
              </a:ext>
            </a:extLst>
          </p:cNvPr>
          <p:cNvSpPr txBox="1">
            <a:spLocks noChangeArrowheads="1"/>
          </p:cNvSpPr>
          <p:nvPr/>
        </p:nvSpPr>
        <p:spPr bwMode="auto">
          <a:xfrm>
            <a:off x="0" y="247650"/>
            <a:ext cx="408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latin typeface="HGP創英角ｺﾞｼｯｸUB" panose="020B0900000000000000" pitchFamily="50" charset="-128"/>
                <a:ea typeface="HGP創英角ｺﾞｼｯｸUB" panose="020B0900000000000000" pitchFamily="50" charset="-128"/>
              </a:rPr>
              <a:t>募集内容／実績ほか</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4100" name="スライド番号プレースホルダー 1">
            <a:extLst>
              <a:ext uri="{FF2B5EF4-FFF2-40B4-BE49-F238E27FC236}">
                <a16:creationId xmlns:a16="http://schemas.microsoft.com/office/drawing/2014/main" id="{D0FAFE8C-C003-4DA5-9714-83CE4FF52D6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425BDC4-15D5-4B3A-B035-D5DDC52DDBDA}" type="slidenum">
              <a:rPr lang="en-US" altLang="ja-JP">
                <a:latin typeface="ＭＳ Ｐゴシック" panose="020B0600070205080204" pitchFamily="50" charset="-128"/>
              </a:rPr>
              <a:pPr/>
              <a:t>5</a:t>
            </a:fld>
            <a:endParaRPr lang="en-US" altLang="ja-JP">
              <a:latin typeface="ＭＳ Ｐゴシック" panose="020B0600070205080204" pitchFamily="50" charset="-128"/>
            </a:endParaRPr>
          </a:p>
        </p:txBody>
      </p:sp>
      <p:sp>
        <p:nvSpPr>
          <p:cNvPr id="4103" name="Rectangle 3">
            <a:extLst>
              <a:ext uri="{FF2B5EF4-FFF2-40B4-BE49-F238E27FC236}">
                <a16:creationId xmlns:a16="http://schemas.microsoft.com/office/drawing/2014/main" id="{EF9334C3-1154-4DB8-802E-E94D50F2E7A2}"/>
              </a:ext>
            </a:extLst>
          </p:cNvPr>
          <p:cNvSpPr>
            <a:spLocks noChangeArrowheads="1"/>
          </p:cNvSpPr>
          <p:nvPr/>
        </p:nvSpPr>
        <p:spPr bwMode="auto">
          <a:xfrm>
            <a:off x="147638" y="676485"/>
            <a:ext cx="6591300" cy="258762"/>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実施風景</a:t>
            </a:r>
          </a:p>
        </p:txBody>
      </p:sp>
      <p:sp>
        <p:nvSpPr>
          <p:cNvPr id="2" name="Text Box 4">
            <a:extLst>
              <a:ext uri="{FF2B5EF4-FFF2-40B4-BE49-F238E27FC236}">
                <a16:creationId xmlns:a16="http://schemas.microsoft.com/office/drawing/2014/main" id="{CE33C635-852B-8600-56C8-59A51CC29ED6}"/>
              </a:ext>
            </a:extLst>
          </p:cNvPr>
          <p:cNvSpPr txBox="1">
            <a:spLocks noChangeArrowheads="1"/>
          </p:cNvSpPr>
          <p:nvPr/>
        </p:nvSpPr>
        <p:spPr bwMode="auto">
          <a:xfrm>
            <a:off x="-7938" y="4763"/>
            <a:ext cx="3387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dirty="0">
                <a:latin typeface="Arial Black" panose="020B0A04020102020204" pitchFamily="34" charset="0"/>
                <a:ea typeface="HGP創英角ｺﾞｼｯｸUB" panose="020B0900000000000000" pitchFamily="50" charset="-128"/>
              </a:rPr>
              <a:t>こってりだけじゃない。</a:t>
            </a:r>
            <a:r>
              <a:rPr lang="ja-JP" altLang="en-US" sz="1600" dirty="0">
                <a:latin typeface="Arial Black" panose="020B0A04020102020204" pitchFamily="34" charset="0"/>
                <a:ea typeface="HGP創英角ｺﾞｼｯｸUB" panose="020B0900000000000000" pitchFamily="50" charset="-128"/>
              </a:rPr>
              <a:t>ディスカバー愛知フェア</a:t>
            </a:r>
            <a:endParaRPr lang="ja-JP" altLang="en-US" sz="1400" dirty="0">
              <a:latin typeface="Arial Black" panose="020B0A04020102020204" pitchFamily="34" charset="0"/>
              <a:ea typeface="HGP創英角ｺﾞｼｯｸUB" panose="020B0900000000000000" pitchFamily="50" charset="-128"/>
            </a:endParaRPr>
          </a:p>
        </p:txBody>
      </p:sp>
      <p:pic>
        <p:nvPicPr>
          <p:cNvPr id="7" name="図 6">
            <a:extLst>
              <a:ext uri="{FF2B5EF4-FFF2-40B4-BE49-F238E27FC236}">
                <a16:creationId xmlns:a16="http://schemas.microsoft.com/office/drawing/2014/main" id="{4A618F6E-BF13-E498-3AAB-8570760778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6211" y="3801618"/>
            <a:ext cx="2880000" cy="2160000"/>
          </a:xfrm>
          <a:prstGeom prst="rect">
            <a:avLst/>
          </a:prstGeom>
        </p:spPr>
      </p:pic>
      <p:pic>
        <p:nvPicPr>
          <p:cNvPr id="8" name="図 7">
            <a:extLst>
              <a:ext uri="{FF2B5EF4-FFF2-40B4-BE49-F238E27FC236}">
                <a16:creationId xmlns:a16="http://schemas.microsoft.com/office/drawing/2014/main" id="{D841B68E-B030-CA28-F06F-E263E06D04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04773" y="3823544"/>
            <a:ext cx="2880000" cy="2160000"/>
          </a:xfrm>
          <a:prstGeom prst="rect">
            <a:avLst/>
          </a:prstGeom>
        </p:spPr>
      </p:pic>
      <p:pic>
        <p:nvPicPr>
          <p:cNvPr id="9" name="図 8">
            <a:extLst>
              <a:ext uri="{FF2B5EF4-FFF2-40B4-BE49-F238E27FC236}">
                <a16:creationId xmlns:a16="http://schemas.microsoft.com/office/drawing/2014/main" id="{01DA9AB9-5BFD-6BBA-349D-7AE95F77281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81337" y="1257100"/>
            <a:ext cx="2880000" cy="2160000"/>
          </a:xfrm>
          <a:prstGeom prst="rect">
            <a:avLst/>
          </a:prstGeom>
        </p:spPr>
      </p:pic>
      <p:pic>
        <p:nvPicPr>
          <p:cNvPr id="10" name="図 9">
            <a:extLst>
              <a:ext uri="{FF2B5EF4-FFF2-40B4-BE49-F238E27FC236}">
                <a16:creationId xmlns:a16="http://schemas.microsoft.com/office/drawing/2014/main" id="{3B005628-168D-E298-A23E-B796037018E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704773" y="1257100"/>
            <a:ext cx="2880000" cy="2160000"/>
          </a:xfrm>
          <a:prstGeom prst="rect">
            <a:avLst/>
          </a:prstGeom>
        </p:spPr>
      </p:pic>
      <p:sp>
        <p:nvSpPr>
          <p:cNvPr id="15" name="スマイル 14">
            <a:extLst>
              <a:ext uri="{FF2B5EF4-FFF2-40B4-BE49-F238E27FC236}">
                <a16:creationId xmlns:a16="http://schemas.microsoft.com/office/drawing/2014/main" id="{E756F42F-2943-56A1-CDF9-0CE1E842E54F}"/>
              </a:ext>
            </a:extLst>
          </p:cNvPr>
          <p:cNvSpPr/>
          <p:nvPr/>
        </p:nvSpPr>
        <p:spPr>
          <a:xfrm>
            <a:off x="473467" y="5062959"/>
            <a:ext cx="176213" cy="176213"/>
          </a:xfrm>
          <a:prstGeom prst="smileyFace">
            <a:avLst/>
          </a:prstGeom>
          <a:solidFill>
            <a:srgbClr val="FF9933">
              <a:alpha val="80000"/>
            </a:srgbClr>
          </a:solidFill>
          <a:ln>
            <a:solidFill>
              <a:srgbClr val="FF3300"/>
            </a:solidFill>
          </a:ln>
        </p:spPr>
        <p:txBody>
          <a:bodyPr wrap="square" rtlCol="0" anchor="ctr">
            <a:spAutoFit/>
          </a:bodyPr>
          <a:lstStyle/>
          <a:p>
            <a:pPr algn="ctr"/>
            <a:endPar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6" name="スマイル 15">
            <a:extLst>
              <a:ext uri="{FF2B5EF4-FFF2-40B4-BE49-F238E27FC236}">
                <a16:creationId xmlns:a16="http://schemas.microsoft.com/office/drawing/2014/main" id="{91603C47-546F-07A5-4123-1D03DA331B08}"/>
              </a:ext>
            </a:extLst>
          </p:cNvPr>
          <p:cNvSpPr/>
          <p:nvPr/>
        </p:nvSpPr>
        <p:spPr>
          <a:xfrm>
            <a:off x="5999759" y="4757044"/>
            <a:ext cx="176213" cy="176213"/>
          </a:xfrm>
          <a:prstGeom prst="smileyFace">
            <a:avLst/>
          </a:prstGeom>
          <a:solidFill>
            <a:srgbClr val="FF9933">
              <a:alpha val="80000"/>
            </a:srgbClr>
          </a:solidFill>
          <a:ln>
            <a:solidFill>
              <a:srgbClr val="FF3300"/>
            </a:solidFill>
          </a:ln>
        </p:spPr>
        <p:txBody>
          <a:bodyPr wrap="square" rtlCol="0" anchor="ctr">
            <a:spAutoFit/>
          </a:bodyPr>
          <a:lstStyle/>
          <a:p>
            <a:pPr algn="ctr"/>
            <a:endPar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7" name="スマイル 16">
            <a:extLst>
              <a:ext uri="{FF2B5EF4-FFF2-40B4-BE49-F238E27FC236}">
                <a16:creationId xmlns:a16="http://schemas.microsoft.com/office/drawing/2014/main" id="{91603C47-546F-07A5-4123-1D03DA331B08}"/>
              </a:ext>
            </a:extLst>
          </p:cNvPr>
          <p:cNvSpPr/>
          <p:nvPr/>
        </p:nvSpPr>
        <p:spPr>
          <a:xfrm>
            <a:off x="6019577" y="4532691"/>
            <a:ext cx="176213" cy="176213"/>
          </a:xfrm>
          <a:prstGeom prst="smileyFace">
            <a:avLst/>
          </a:prstGeom>
          <a:solidFill>
            <a:srgbClr val="FF9933">
              <a:alpha val="80000"/>
            </a:srgbClr>
          </a:solidFill>
          <a:ln>
            <a:solidFill>
              <a:srgbClr val="FF3300"/>
            </a:solidFill>
          </a:ln>
        </p:spPr>
        <p:txBody>
          <a:bodyPr wrap="square" rtlCol="0" anchor="ctr">
            <a:spAutoFit/>
          </a:bodyPr>
          <a:lstStyle/>
          <a:p>
            <a:pPr algn="ctr"/>
            <a:endPar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8" name="スマイル 17">
            <a:extLst>
              <a:ext uri="{FF2B5EF4-FFF2-40B4-BE49-F238E27FC236}">
                <a16:creationId xmlns:a16="http://schemas.microsoft.com/office/drawing/2014/main" id="{99B3DE34-E969-289B-7282-BB3B8C5A8603}"/>
              </a:ext>
            </a:extLst>
          </p:cNvPr>
          <p:cNvSpPr/>
          <p:nvPr/>
        </p:nvSpPr>
        <p:spPr>
          <a:xfrm>
            <a:off x="1082917" y="5154389"/>
            <a:ext cx="176213" cy="176213"/>
          </a:xfrm>
          <a:prstGeom prst="smileyFace">
            <a:avLst/>
          </a:prstGeom>
          <a:solidFill>
            <a:srgbClr val="FF9933">
              <a:alpha val="80000"/>
            </a:srgbClr>
          </a:solidFill>
          <a:ln>
            <a:solidFill>
              <a:srgbClr val="FF3300"/>
            </a:solidFill>
          </a:ln>
        </p:spPr>
        <p:txBody>
          <a:bodyPr wrap="square" rtlCol="0" anchor="ctr">
            <a:spAutoFit/>
          </a:bodyPr>
          <a:lstStyle/>
          <a:p>
            <a:pPr algn="ctr"/>
            <a:endPar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9" name="スマイル 18">
            <a:extLst>
              <a:ext uri="{FF2B5EF4-FFF2-40B4-BE49-F238E27FC236}">
                <a16:creationId xmlns:a16="http://schemas.microsoft.com/office/drawing/2014/main" id="{99B3DE34-E969-289B-7282-BB3B8C5A8603}"/>
              </a:ext>
            </a:extLst>
          </p:cNvPr>
          <p:cNvSpPr/>
          <p:nvPr/>
        </p:nvSpPr>
        <p:spPr>
          <a:xfrm>
            <a:off x="1095443" y="2060467"/>
            <a:ext cx="176213" cy="176213"/>
          </a:xfrm>
          <a:prstGeom prst="smileyFace">
            <a:avLst/>
          </a:prstGeom>
          <a:solidFill>
            <a:srgbClr val="FF9933">
              <a:alpha val="80000"/>
            </a:srgbClr>
          </a:solidFill>
          <a:ln>
            <a:solidFill>
              <a:srgbClr val="FF3300"/>
            </a:solidFill>
          </a:ln>
        </p:spPr>
        <p:txBody>
          <a:bodyPr wrap="square" rtlCol="0" anchor="ctr">
            <a:spAutoFit/>
          </a:bodyPr>
          <a:lstStyle/>
          <a:p>
            <a:pPr algn="ctr"/>
            <a:endPar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0" name="スマイル 19">
            <a:extLst>
              <a:ext uri="{FF2B5EF4-FFF2-40B4-BE49-F238E27FC236}">
                <a16:creationId xmlns:a16="http://schemas.microsoft.com/office/drawing/2014/main" id="{99B3DE34-E969-289B-7282-BB3B8C5A8603}"/>
              </a:ext>
            </a:extLst>
          </p:cNvPr>
          <p:cNvSpPr/>
          <p:nvPr/>
        </p:nvSpPr>
        <p:spPr>
          <a:xfrm>
            <a:off x="2786453" y="5029129"/>
            <a:ext cx="176213" cy="176213"/>
          </a:xfrm>
          <a:prstGeom prst="smileyFace">
            <a:avLst/>
          </a:prstGeom>
          <a:solidFill>
            <a:srgbClr val="FF9933">
              <a:alpha val="80000"/>
            </a:srgbClr>
          </a:solidFill>
          <a:ln>
            <a:solidFill>
              <a:srgbClr val="FF3300"/>
            </a:solidFill>
          </a:ln>
        </p:spPr>
        <p:txBody>
          <a:bodyPr wrap="square" rtlCol="0" anchor="ctr">
            <a:spAutoFit/>
          </a:bodyPr>
          <a:lstStyle/>
          <a:p>
            <a:pPr algn="ctr"/>
            <a:endPar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1" name="スマイル 20">
            <a:extLst>
              <a:ext uri="{FF2B5EF4-FFF2-40B4-BE49-F238E27FC236}">
                <a16:creationId xmlns:a16="http://schemas.microsoft.com/office/drawing/2014/main" id="{99B3DE34-E969-289B-7282-BB3B8C5A8603}"/>
              </a:ext>
            </a:extLst>
          </p:cNvPr>
          <p:cNvSpPr/>
          <p:nvPr/>
        </p:nvSpPr>
        <p:spPr>
          <a:xfrm>
            <a:off x="882501" y="2047941"/>
            <a:ext cx="176213" cy="176213"/>
          </a:xfrm>
          <a:prstGeom prst="smileyFace">
            <a:avLst/>
          </a:prstGeom>
          <a:solidFill>
            <a:srgbClr val="FF9933">
              <a:alpha val="80000"/>
            </a:srgbClr>
          </a:solidFill>
          <a:ln>
            <a:solidFill>
              <a:srgbClr val="FF3300"/>
            </a:solidFill>
          </a:ln>
        </p:spPr>
        <p:txBody>
          <a:bodyPr wrap="square" rtlCol="0" anchor="ctr">
            <a:spAutoFit/>
          </a:bodyPr>
          <a:lstStyle/>
          <a:p>
            <a:pPr algn="ctr"/>
            <a:endPar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2" name="スマイル 21">
            <a:extLst>
              <a:ext uri="{FF2B5EF4-FFF2-40B4-BE49-F238E27FC236}">
                <a16:creationId xmlns:a16="http://schemas.microsoft.com/office/drawing/2014/main" id="{99B3DE34-E969-289B-7282-BB3B8C5A8603}"/>
              </a:ext>
            </a:extLst>
          </p:cNvPr>
          <p:cNvSpPr/>
          <p:nvPr/>
        </p:nvSpPr>
        <p:spPr>
          <a:xfrm>
            <a:off x="4778087" y="4515563"/>
            <a:ext cx="176213" cy="176213"/>
          </a:xfrm>
          <a:prstGeom prst="smileyFace">
            <a:avLst/>
          </a:prstGeom>
          <a:solidFill>
            <a:srgbClr val="FF9933">
              <a:alpha val="80000"/>
            </a:srgbClr>
          </a:solidFill>
          <a:ln>
            <a:solidFill>
              <a:srgbClr val="FF3300"/>
            </a:solidFill>
          </a:ln>
        </p:spPr>
        <p:txBody>
          <a:bodyPr wrap="square" rtlCol="0" anchor="ctr">
            <a:spAutoFit/>
          </a:bodyPr>
          <a:lstStyle/>
          <a:p>
            <a:pPr algn="ctr"/>
            <a:endPar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3" name="スマイル 22">
            <a:extLst>
              <a:ext uri="{FF2B5EF4-FFF2-40B4-BE49-F238E27FC236}">
                <a16:creationId xmlns:a16="http://schemas.microsoft.com/office/drawing/2014/main" id="{99B3DE34-E969-289B-7282-BB3B8C5A8603}"/>
              </a:ext>
            </a:extLst>
          </p:cNvPr>
          <p:cNvSpPr/>
          <p:nvPr/>
        </p:nvSpPr>
        <p:spPr>
          <a:xfrm>
            <a:off x="5792693" y="4515563"/>
            <a:ext cx="176213" cy="176213"/>
          </a:xfrm>
          <a:prstGeom prst="smileyFace">
            <a:avLst/>
          </a:prstGeom>
          <a:solidFill>
            <a:srgbClr val="FF9933">
              <a:alpha val="80000"/>
            </a:srgbClr>
          </a:solidFill>
          <a:ln>
            <a:solidFill>
              <a:srgbClr val="FF3300"/>
            </a:solidFill>
          </a:ln>
        </p:spPr>
        <p:txBody>
          <a:bodyPr wrap="square" rtlCol="0" anchor="ctr">
            <a:spAutoFit/>
          </a:bodyPr>
          <a:lstStyle/>
          <a:p>
            <a:pPr algn="ctr"/>
            <a:endPar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endParaRPr>
          </a:p>
        </p:txBody>
      </p:sp>
      <p:pic>
        <p:nvPicPr>
          <p:cNvPr id="27" name="図 26">
            <a:extLst>
              <a:ext uri="{FF2B5EF4-FFF2-40B4-BE49-F238E27FC236}">
                <a16:creationId xmlns:a16="http://schemas.microsoft.com/office/drawing/2014/main" id="{A384D312-5ABD-C7D7-1939-1C321A3FD4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96211" y="6432071"/>
            <a:ext cx="2880000" cy="2160000"/>
          </a:xfrm>
          <a:prstGeom prst="rect">
            <a:avLst/>
          </a:prstGeom>
        </p:spPr>
      </p:pic>
      <p:pic>
        <p:nvPicPr>
          <p:cNvPr id="28" name="図 27">
            <a:extLst>
              <a:ext uri="{FF2B5EF4-FFF2-40B4-BE49-F238E27FC236}">
                <a16:creationId xmlns:a16="http://schemas.microsoft.com/office/drawing/2014/main" id="{87C6E90C-85D6-2702-1801-9C7AFB69AF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728276" y="6432071"/>
            <a:ext cx="2880000" cy="2160000"/>
          </a:xfrm>
          <a:prstGeom prst="rect">
            <a:avLst/>
          </a:prstGeom>
        </p:spPr>
      </p:pic>
      <p:sp>
        <p:nvSpPr>
          <p:cNvPr id="29" name="スマイル 28">
            <a:extLst>
              <a:ext uri="{FF2B5EF4-FFF2-40B4-BE49-F238E27FC236}">
                <a16:creationId xmlns:a16="http://schemas.microsoft.com/office/drawing/2014/main" id="{99B3DE34-E969-289B-7282-BB3B8C5A8603}"/>
              </a:ext>
            </a:extLst>
          </p:cNvPr>
          <p:cNvSpPr/>
          <p:nvPr/>
        </p:nvSpPr>
        <p:spPr>
          <a:xfrm>
            <a:off x="4112660" y="7200178"/>
            <a:ext cx="176213" cy="176213"/>
          </a:xfrm>
          <a:prstGeom prst="smileyFace">
            <a:avLst/>
          </a:prstGeom>
          <a:solidFill>
            <a:srgbClr val="FF9933">
              <a:alpha val="80000"/>
            </a:srgbClr>
          </a:solidFill>
          <a:ln>
            <a:solidFill>
              <a:srgbClr val="FF3300"/>
            </a:solidFill>
          </a:ln>
        </p:spPr>
        <p:txBody>
          <a:bodyPr wrap="square" rtlCol="0" anchor="ctr">
            <a:spAutoFit/>
          </a:bodyPr>
          <a:lstStyle/>
          <a:p>
            <a:pPr algn="ctr"/>
            <a:endPar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0" name="スマイル 29">
            <a:extLst>
              <a:ext uri="{FF2B5EF4-FFF2-40B4-BE49-F238E27FC236}">
                <a16:creationId xmlns:a16="http://schemas.microsoft.com/office/drawing/2014/main" id="{99B3DE34-E969-289B-7282-BB3B8C5A8603}"/>
              </a:ext>
            </a:extLst>
          </p:cNvPr>
          <p:cNvSpPr/>
          <p:nvPr/>
        </p:nvSpPr>
        <p:spPr>
          <a:xfrm>
            <a:off x="4827221" y="7177214"/>
            <a:ext cx="176213" cy="176213"/>
          </a:xfrm>
          <a:prstGeom prst="smileyFace">
            <a:avLst/>
          </a:prstGeom>
          <a:solidFill>
            <a:srgbClr val="FF9933">
              <a:alpha val="80000"/>
            </a:srgbClr>
          </a:solidFill>
          <a:ln>
            <a:solidFill>
              <a:srgbClr val="FF3300"/>
            </a:solidFill>
          </a:ln>
        </p:spPr>
        <p:txBody>
          <a:bodyPr wrap="square" rtlCol="0" anchor="ctr">
            <a:spAutoFit/>
          </a:bodyPr>
          <a:lstStyle/>
          <a:p>
            <a:pPr algn="ctr"/>
            <a:endPar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1" name="スマイル 30">
            <a:extLst>
              <a:ext uri="{FF2B5EF4-FFF2-40B4-BE49-F238E27FC236}">
                <a16:creationId xmlns:a16="http://schemas.microsoft.com/office/drawing/2014/main" id="{99B3DE34-E969-289B-7282-BB3B8C5A8603}"/>
              </a:ext>
            </a:extLst>
          </p:cNvPr>
          <p:cNvSpPr/>
          <p:nvPr/>
        </p:nvSpPr>
        <p:spPr>
          <a:xfrm>
            <a:off x="2962356" y="7327526"/>
            <a:ext cx="176213" cy="176213"/>
          </a:xfrm>
          <a:prstGeom prst="smileyFace">
            <a:avLst/>
          </a:prstGeom>
          <a:solidFill>
            <a:srgbClr val="FF9933">
              <a:alpha val="80000"/>
            </a:srgbClr>
          </a:solidFill>
          <a:ln>
            <a:solidFill>
              <a:srgbClr val="FF3300"/>
            </a:solidFill>
          </a:ln>
        </p:spPr>
        <p:txBody>
          <a:bodyPr wrap="square" rtlCol="0" anchor="ctr">
            <a:spAutoFit/>
          </a:bodyPr>
          <a:lstStyle/>
          <a:p>
            <a:pPr algn="ctr"/>
            <a:endPar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2" name="スマイル 31">
            <a:extLst>
              <a:ext uri="{FF2B5EF4-FFF2-40B4-BE49-F238E27FC236}">
                <a16:creationId xmlns:a16="http://schemas.microsoft.com/office/drawing/2014/main" id="{99B3DE34-E969-289B-7282-BB3B8C5A8603}"/>
              </a:ext>
            </a:extLst>
          </p:cNvPr>
          <p:cNvSpPr/>
          <p:nvPr/>
        </p:nvSpPr>
        <p:spPr>
          <a:xfrm>
            <a:off x="1784912" y="7177214"/>
            <a:ext cx="176213" cy="176213"/>
          </a:xfrm>
          <a:prstGeom prst="smileyFace">
            <a:avLst/>
          </a:prstGeom>
          <a:solidFill>
            <a:srgbClr val="FF9933">
              <a:alpha val="80000"/>
            </a:srgbClr>
          </a:solidFill>
          <a:ln>
            <a:solidFill>
              <a:srgbClr val="FF3300"/>
            </a:solidFill>
          </a:ln>
        </p:spPr>
        <p:txBody>
          <a:bodyPr wrap="square" rtlCol="0" anchor="ctr">
            <a:spAutoFit/>
          </a:bodyPr>
          <a:lstStyle/>
          <a:p>
            <a:pPr algn="ctr"/>
            <a:endPar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3" name="スマイル 32">
            <a:extLst>
              <a:ext uri="{FF2B5EF4-FFF2-40B4-BE49-F238E27FC236}">
                <a16:creationId xmlns:a16="http://schemas.microsoft.com/office/drawing/2014/main" id="{99B3DE34-E969-289B-7282-BB3B8C5A8603}"/>
              </a:ext>
            </a:extLst>
          </p:cNvPr>
          <p:cNvSpPr/>
          <p:nvPr/>
        </p:nvSpPr>
        <p:spPr>
          <a:xfrm>
            <a:off x="1095982" y="7214792"/>
            <a:ext cx="176213" cy="176213"/>
          </a:xfrm>
          <a:prstGeom prst="smileyFace">
            <a:avLst/>
          </a:prstGeom>
          <a:solidFill>
            <a:srgbClr val="FF9933">
              <a:alpha val="80000"/>
            </a:srgbClr>
          </a:solidFill>
          <a:ln>
            <a:solidFill>
              <a:srgbClr val="FF3300"/>
            </a:solidFill>
          </a:ln>
        </p:spPr>
        <p:txBody>
          <a:bodyPr wrap="square" rtlCol="0" anchor="ctr">
            <a:spAutoFit/>
          </a:bodyPr>
          <a:lstStyle/>
          <a:p>
            <a:pPr algn="ctr"/>
            <a:endPar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4" name="スマイル 33">
            <a:extLst>
              <a:ext uri="{FF2B5EF4-FFF2-40B4-BE49-F238E27FC236}">
                <a16:creationId xmlns:a16="http://schemas.microsoft.com/office/drawing/2014/main" id="{99B3DE34-E969-289B-7282-BB3B8C5A8603}"/>
              </a:ext>
            </a:extLst>
          </p:cNvPr>
          <p:cNvSpPr/>
          <p:nvPr/>
        </p:nvSpPr>
        <p:spPr>
          <a:xfrm>
            <a:off x="532312" y="7214792"/>
            <a:ext cx="176213" cy="176213"/>
          </a:xfrm>
          <a:prstGeom prst="smileyFace">
            <a:avLst/>
          </a:prstGeom>
          <a:solidFill>
            <a:srgbClr val="FF9933">
              <a:alpha val="80000"/>
            </a:srgbClr>
          </a:solidFill>
          <a:ln>
            <a:solidFill>
              <a:srgbClr val="FF3300"/>
            </a:solidFill>
          </a:ln>
        </p:spPr>
        <p:txBody>
          <a:bodyPr wrap="square" rtlCol="0" anchor="ctr">
            <a:spAutoFit/>
          </a:bodyPr>
          <a:lstStyle/>
          <a:p>
            <a:pPr algn="ctr"/>
            <a:endPar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5" name="スマイル 34">
            <a:extLst>
              <a:ext uri="{FF2B5EF4-FFF2-40B4-BE49-F238E27FC236}">
                <a16:creationId xmlns:a16="http://schemas.microsoft.com/office/drawing/2014/main" id="{99B3DE34-E969-289B-7282-BB3B8C5A8603}"/>
              </a:ext>
            </a:extLst>
          </p:cNvPr>
          <p:cNvSpPr/>
          <p:nvPr/>
        </p:nvSpPr>
        <p:spPr>
          <a:xfrm>
            <a:off x="2780414" y="7353427"/>
            <a:ext cx="176213" cy="176213"/>
          </a:xfrm>
          <a:prstGeom prst="smileyFace">
            <a:avLst/>
          </a:prstGeom>
          <a:solidFill>
            <a:srgbClr val="FF9933">
              <a:alpha val="80000"/>
            </a:srgbClr>
          </a:solidFill>
          <a:ln>
            <a:solidFill>
              <a:srgbClr val="FF3300"/>
            </a:solidFill>
          </a:ln>
        </p:spPr>
        <p:txBody>
          <a:bodyPr wrap="square" rtlCol="0" anchor="ctr">
            <a:spAutoFit/>
          </a:bodyPr>
          <a:lstStyle/>
          <a:p>
            <a:pPr algn="ctr"/>
            <a:endPar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425159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3">
            <a:extLst>
              <a:ext uri="{FF2B5EF4-FFF2-40B4-BE49-F238E27FC236}">
                <a16:creationId xmlns:a16="http://schemas.microsoft.com/office/drawing/2014/main" id="{E97EDE87-F1FB-4B80-8237-03436C6A1AF0}"/>
              </a:ext>
            </a:extLst>
          </p:cNvPr>
          <p:cNvSpPr txBox="1">
            <a:spLocks noChangeArrowheads="1"/>
          </p:cNvSpPr>
          <p:nvPr/>
        </p:nvSpPr>
        <p:spPr bwMode="auto">
          <a:xfrm>
            <a:off x="0" y="247650"/>
            <a:ext cx="3278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latin typeface="HGP創英角ｺﾞｼｯｸUB" panose="020B0900000000000000" pitchFamily="50" charset="-128"/>
                <a:ea typeface="HGP創英角ｺﾞｼｯｸUB" panose="020B0900000000000000" pitchFamily="50" charset="-128"/>
              </a:rPr>
              <a:t>制作スケジュール／開催会場</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8200" name="Rectangle 3">
            <a:extLst>
              <a:ext uri="{FF2B5EF4-FFF2-40B4-BE49-F238E27FC236}">
                <a16:creationId xmlns:a16="http://schemas.microsoft.com/office/drawing/2014/main" id="{9B630F9F-EA28-47DB-B319-A8E0370E3D8E}"/>
              </a:ext>
            </a:extLst>
          </p:cNvPr>
          <p:cNvSpPr>
            <a:spLocks noChangeArrowheads="1"/>
          </p:cNvSpPr>
          <p:nvPr/>
        </p:nvSpPr>
        <p:spPr bwMode="auto">
          <a:xfrm>
            <a:off x="147638" y="709613"/>
            <a:ext cx="6591300" cy="258762"/>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制作スケジュール</a:t>
            </a:r>
          </a:p>
        </p:txBody>
      </p:sp>
      <p:sp>
        <p:nvSpPr>
          <p:cNvPr id="8213" name="スライド番号プレースホルダー 1">
            <a:extLst>
              <a:ext uri="{FF2B5EF4-FFF2-40B4-BE49-F238E27FC236}">
                <a16:creationId xmlns:a16="http://schemas.microsoft.com/office/drawing/2014/main" id="{D7642AA1-BC7A-4FA8-B5AF-CAD6F5FE0E0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1523BD2-56A8-4125-B797-D29E1EAD4B28}" type="slidenum">
              <a:rPr lang="en-US" altLang="ja-JP">
                <a:latin typeface="ＭＳ Ｐゴシック" panose="020B0600070205080204" pitchFamily="50" charset="-128"/>
              </a:rPr>
              <a:pPr/>
              <a:t>6</a:t>
            </a:fld>
            <a:endParaRPr lang="en-US" altLang="ja-JP">
              <a:latin typeface="ＭＳ Ｐゴシック" panose="020B0600070205080204" pitchFamily="50" charset="-128"/>
            </a:endParaRPr>
          </a:p>
        </p:txBody>
      </p:sp>
      <p:sp>
        <p:nvSpPr>
          <p:cNvPr id="21" name="Rectangle 3">
            <a:extLst>
              <a:ext uri="{FF2B5EF4-FFF2-40B4-BE49-F238E27FC236}">
                <a16:creationId xmlns:a16="http://schemas.microsoft.com/office/drawing/2014/main" id="{3C0FFAF8-215C-ACFA-7012-9949389E7F97}"/>
              </a:ext>
            </a:extLst>
          </p:cNvPr>
          <p:cNvSpPr>
            <a:spLocks noChangeArrowheads="1"/>
          </p:cNvSpPr>
          <p:nvPr/>
        </p:nvSpPr>
        <p:spPr bwMode="auto">
          <a:xfrm>
            <a:off x="147638" y="6310313"/>
            <a:ext cx="6591300" cy="258762"/>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会場</a:t>
            </a:r>
          </a:p>
        </p:txBody>
      </p:sp>
      <p:sp>
        <p:nvSpPr>
          <p:cNvPr id="22" name="Text Box 41">
            <a:extLst>
              <a:ext uri="{FF2B5EF4-FFF2-40B4-BE49-F238E27FC236}">
                <a16:creationId xmlns:a16="http://schemas.microsoft.com/office/drawing/2014/main" id="{53C74FE5-5800-3D51-B74B-3FF9D7471C80}"/>
              </a:ext>
            </a:extLst>
          </p:cNvPr>
          <p:cNvSpPr txBox="1">
            <a:spLocks noChangeArrowheads="1"/>
          </p:cNvSpPr>
          <p:nvPr/>
        </p:nvSpPr>
        <p:spPr bwMode="auto">
          <a:xfrm>
            <a:off x="184650" y="6593176"/>
            <a:ext cx="6032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51130" indent="-152400" algn="just"/>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●会場</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ディーズスクエア</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（大阪駅前ダイヤモンド地下街）</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l"/>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大阪府大阪市北区梅田１丁目</a:t>
            </a:r>
            <a:r>
              <a:rPr lang="ja-JP" altLang="en-US"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大阪駅前ダイヤモンド地下街</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号 ディーズスクエア</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l"/>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（地下街「ディアモール大阪」内、円形広場横）</a:t>
            </a:r>
            <a:endParaRPr lang="en-US" altLang="ja-JP" sz="6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7" name="図 26">
            <a:extLst>
              <a:ext uri="{FF2B5EF4-FFF2-40B4-BE49-F238E27FC236}">
                <a16:creationId xmlns:a16="http://schemas.microsoft.com/office/drawing/2014/main" id="{3DD4960C-8EB1-83B4-D9B8-52546DBFE854}"/>
              </a:ext>
            </a:extLst>
          </p:cNvPr>
          <p:cNvPicPr>
            <a:picLocks noChangeAspect="1"/>
          </p:cNvPicPr>
          <p:nvPr/>
        </p:nvPicPr>
        <p:blipFill>
          <a:blip r:embed="rId3"/>
          <a:stretch>
            <a:fillRect/>
          </a:stretch>
        </p:blipFill>
        <p:spPr>
          <a:xfrm>
            <a:off x="2235111" y="7255031"/>
            <a:ext cx="4240301" cy="2446327"/>
          </a:xfrm>
          <a:prstGeom prst="rect">
            <a:avLst/>
          </a:prstGeom>
        </p:spPr>
      </p:pic>
      <p:sp>
        <p:nvSpPr>
          <p:cNvPr id="2" name="Text Box 4">
            <a:extLst>
              <a:ext uri="{FF2B5EF4-FFF2-40B4-BE49-F238E27FC236}">
                <a16:creationId xmlns:a16="http://schemas.microsoft.com/office/drawing/2014/main" id="{789DD458-00B0-15EF-957B-E5172158F9D2}"/>
              </a:ext>
            </a:extLst>
          </p:cNvPr>
          <p:cNvSpPr txBox="1">
            <a:spLocks noChangeArrowheads="1"/>
          </p:cNvSpPr>
          <p:nvPr/>
        </p:nvSpPr>
        <p:spPr bwMode="auto">
          <a:xfrm>
            <a:off x="-7938" y="4763"/>
            <a:ext cx="3387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dirty="0">
                <a:latin typeface="Arial Black" panose="020B0A04020102020204" pitchFamily="34" charset="0"/>
                <a:ea typeface="HGP創英角ｺﾞｼｯｸUB" panose="020B0900000000000000" pitchFamily="50" charset="-128"/>
              </a:rPr>
              <a:t>こってりだけじゃない。</a:t>
            </a:r>
            <a:r>
              <a:rPr lang="ja-JP" altLang="en-US" sz="1600" dirty="0">
                <a:latin typeface="Arial Black" panose="020B0A04020102020204" pitchFamily="34" charset="0"/>
                <a:ea typeface="HGP創英角ｺﾞｼｯｸUB" panose="020B0900000000000000" pitchFamily="50" charset="-128"/>
              </a:rPr>
              <a:t>ディスカバー愛知フェア</a:t>
            </a:r>
            <a:endParaRPr lang="ja-JP" altLang="en-US" sz="1400" dirty="0">
              <a:latin typeface="Arial Black" panose="020B0A04020102020204" pitchFamily="34" charset="0"/>
              <a:ea typeface="HGP創英角ｺﾞｼｯｸUB" panose="020B0900000000000000" pitchFamily="50" charset="-128"/>
            </a:endParaRPr>
          </a:p>
        </p:txBody>
      </p:sp>
      <p:sp>
        <p:nvSpPr>
          <p:cNvPr id="5" name="Text Box 41">
            <a:extLst>
              <a:ext uri="{FF2B5EF4-FFF2-40B4-BE49-F238E27FC236}">
                <a16:creationId xmlns:a16="http://schemas.microsoft.com/office/drawing/2014/main" id="{B72D14C7-6393-5505-72CC-86F4F6742654}"/>
              </a:ext>
            </a:extLst>
          </p:cNvPr>
          <p:cNvSpPr txBox="1">
            <a:spLocks noChangeArrowheads="1"/>
          </p:cNvSpPr>
          <p:nvPr/>
        </p:nvSpPr>
        <p:spPr bwMode="auto">
          <a:xfrm>
            <a:off x="442913" y="5059733"/>
            <a:ext cx="6143625" cy="904875"/>
          </a:xfrm>
          <a:prstGeom prst="rect">
            <a:avLst/>
          </a:prstGeom>
          <a:solidFill>
            <a:schemeClr val="bg1"/>
          </a:solidFill>
          <a:ln w="28575">
            <a:solidFill>
              <a:schemeClr val="tx1"/>
            </a:solidFill>
            <a:miter lim="800000"/>
            <a:headEnd/>
            <a:tailEnd/>
          </a:ln>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ja-JP" altLang="en-US" sz="1200" dirty="0">
                <a:latin typeface="HGP創英角ｺﾞｼｯｸUB" panose="020B0900000000000000" pitchFamily="50" charset="-128"/>
                <a:ea typeface="HGP創英角ｺﾞｼｯｸUB" panose="020B0900000000000000" pitchFamily="50" charset="-128"/>
              </a:rPr>
              <a:t>■会場設営</a:t>
            </a:r>
            <a:r>
              <a:rPr lang="en-US" altLang="ja-JP" sz="1200" dirty="0">
                <a:latin typeface="HGP創英角ｺﾞｼｯｸUB" panose="020B0900000000000000" pitchFamily="50" charset="-128"/>
                <a:ea typeface="HGP創英角ｺﾞｼｯｸUB" panose="020B0900000000000000" pitchFamily="50" charset="-128"/>
              </a:rPr>
              <a:t>	8</a:t>
            </a:r>
            <a:r>
              <a:rPr lang="ja-JP" altLang="en-US" sz="1200" dirty="0">
                <a:latin typeface="HGP創英角ｺﾞｼｯｸUB" panose="020B0900000000000000" pitchFamily="50" charset="-128"/>
                <a:ea typeface="HGP創英角ｺﾞｼｯｸUB" panose="020B0900000000000000" pitchFamily="50" charset="-128"/>
              </a:rPr>
              <a:t>月</a:t>
            </a:r>
            <a:r>
              <a:rPr lang="en-US" altLang="ja-JP" sz="1200" dirty="0">
                <a:latin typeface="HGP創英角ｺﾞｼｯｸUB" panose="020B0900000000000000" pitchFamily="50" charset="-128"/>
                <a:ea typeface="HGP創英角ｺﾞｼｯｸUB" panose="020B0900000000000000" pitchFamily="50" charset="-128"/>
              </a:rPr>
              <a:t>9</a:t>
            </a:r>
            <a:r>
              <a:rPr lang="ja-JP" altLang="en-US" sz="1200" dirty="0">
                <a:latin typeface="HGP創英角ｺﾞｼｯｸUB" panose="020B0900000000000000" pitchFamily="50" charset="-128"/>
                <a:ea typeface="HGP創英角ｺﾞｼｯｸUB" panose="020B0900000000000000" pitchFamily="50" charset="-128"/>
              </a:rPr>
              <a:t>日（土）</a:t>
            </a:r>
            <a:r>
              <a:rPr lang="en-US" altLang="ja-JP" sz="1200" dirty="0">
                <a:latin typeface="HGP創英角ｺﾞｼｯｸUB" panose="020B0900000000000000" pitchFamily="50" charset="-128"/>
                <a:ea typeface="HGP創英角ｺﾞｼｯｸUB" panose="020B0900000000000000" pitchFamily="50" charset="-128"/>
              </a:rPr>
              <a:t>9</a:t>
            </a:r>
            <a:r>
              <a:rPr lang="ja-JP" altLang="en-US" sz="1200" dirty="0">
                <a:latin typeface="HGP創英角ｺﾞｼｯｸUB" panose="020B0900000000000000" pitchFamily="50" charset="-128"/>
                <a:ea typeface="HGP創英角ｺﾞｼｯｸUB" panose="020B0900000000000000" pitchFamily="50" charset="-128"/>
              </a:rPr>
              <a:t>：</a:t>
            </a:r>
            <a:r>
              <a:rPr lang="en-US" altLang="ja-JP" sz="1200" dirty="0">
                <a:latin typeface="HGP創英角ｺﾞｼｯｸUB" panose="020B0900000000000000" pitchFamily="50" charset="-128"/>
                <a:ea typeface="HGP創英角ｺﾞｼｯｸUB" panose="020B0900000000000000" pitchFamily="50" charset="-128"/>
              </a:rPr>
              <a:t>00</a:t>
            </a:r>
            <a:r>
              <a:rPr lang="ja-JP" altLang="en-US" sz="1200" dirty="0">
                <a:latin typeface="HGP創英角ｺﾞｼｯｸUB" panose="020B0900000000000000" pitchFamily="50" charset="-128"/>
                <a:ea typeface="HGP創英角ｺﾞｼｯｸUB" panose="020B0900000000000000" pitchFamily="50" charset="-128"/>
              </a:rPr>
              <a:t>～　</a:t>
            </a:r>
            <a:r>
              <a:rPr lang="en-US" altLang="ja-JP" sz="1200" dirty="0">
                <a:latin typeface="HGP創英角ｺﾞｼｯｸUB" panose="020B0900000000000000" pitchFamily="50" charset="-128"/>
                <a:ea typeface="HGP創英角ｺﾞｼｯｸUB" panose="020B0900000000000000" pitchFamily="50" charset="-128"/>
              </a:rPr>
              <a:t>※</a:t>
            </a:r>
            <a:r>
              <a:rPr lang="ja-JP" altLang="en-US" sz="1200" dirty="0">
                <a:latin typeface="HGP創英角ｺﾞｼｯｸUB" panose="020B0900000000000000" pitchFamily="50" charset="-128"/>
                <a:ea typeface="HGP創英角ｺﾞｼｯｸUB" panose="020B0900000000000000" pitchFamily="50" charset="-128"/>
              </a:rPr>
              <a:t>搬入開始</a:t>
            </a:r>
            <a:endParaRPr lang="en-US" altLang="ja-JP" sz="1200" dirty="0">
              <a:latin typeface="HGP創英角ｺﾞｼｯｸUB" panose="020B0900000000000000" pitchFamily="50" charset="-128"/>
              <a:ea typeface="HGP創英角ｺﾞｼｯｸUB" panose="020B0900000000000000" pitchFamily="50" charset="-128"/>
            </a:endParaRPr>
          </a:p>
          <a:p>
            <a:pPr eaLnBrk="1" hangingPunct="1">
              <a:lnSpc>
                <a:spcPct val="120000"/>
              </a:lnSpc>
            </a:pPr>
            <a:r>
              <a:rPr lang="ja-JP" altLang="en-US" sz="1600" dirty="0">
                <a:latin typeface="HGP創英角ｺﾞｼｯｸUB" panose="020B0900000000000000" pitchFamily="50" charset="-128"/>
                <a:ea typeface="HGP創英角ｺﾞｼｯｸUB" panose="020B0900000000000000" pitchFamily="50" charset="-128"/>
              </a:rPr>
              <a:t>■本番</a:t>
            </a:r>
            <a:r>
              <a:rPr lang="en-US" altLang="ja-JP" sz="2000" dirty="0">
                <a:latin typeface="HGP創英角ｺﾞｼｯｸUB" panose="020B0900000000000000" pitchFamily="50" charset="-128"/>
                <a:ea typeface="HGP創英角ｺﾞｼｯｸUB" panose="020B0900000000000000" pitchFamily="50" charset="-128"/>
              </a:rPr>
              <a:t>	</a:t>
            </a:r>
            <a:r>
              <a:rPr lang="ja-JP" altLang="en-US" sz="2000" dirty="0">
                <a:latin typeface="HGP創英角ｺﾞｼｯｸUB" panose="020B0900000000000000" pitchFamily="50" charset="-128"/>
                <a:ea typeface="HGP創英角ｺﾞｼｯｸUB" panose="020B0900000000000000" pitchFamily="50" charset="-128"/>
              </a:rPr>
              <a:t>８月９日（土）～８月１０日（日）</a:t>
            </a:r>
            <a:endParaRPr lang="en-US" altLang="ja-JP" sz="2000" dirty="0">
              <a:latin typeface="HGP創英角ｺﾞｼｯｸUB" panose="020B0900000000000000" pitchFamily="50" charset="-128"/>
              <a:ea typeface="HGP創英角ｺﾞｼｯｸUB" panose="020B0900000000000000" pitchFamily="50" charset="-128"/>
            </a:endParaRPr>
          </a:p>
          <a:p>
            <a:pPr eaLnBrk="1" hangingPunct="1">
              <a:lnSpc>
                <a:spcPct val="120000"/>
              </a:lnSpc>
            </a:pPr>
            <a:r>
              <a:rPr lang="ja-JP" altLang="en-US" sz="1200" dirty="0">
                <a:latin typeface="HGP創英角ｺﾞｼｯｸUB" panose="020B0900000000000000" pitchFamily="50" charset="-128"/>
                <a:ea typeface="HGP創英角ｺﾞｼｯｸUB" panose="020B0900000000000000" pitchFamily="50" charset="-128"/>
              </a:rPr>
              <a:t>■撤去</a:t>
            </a:r>
            <a:r>
              <a:rPr lang="en-US" altLang="ja-JP" sz="1200" dirty="0">
                <a:latin typeface="HGP創英角ｺﾞｼｯｸUB" panose="020B0900000000000000" pitchFamily="50" charset="-128"/>
                <a:ea typeface="HGP創英角ｺﾞｼｯｸUB" panose="020B0900000000000000" pitchFamily="50" charset="-128"/>
              </a:rPr>
              <a:t>	※</a:t>
            </a:r>
            <a:r>
              <a:rPr lang="ja-JP" altLang="en-US" sz="1200" dirty="0">
                <a:latin typeface="HGP創英角ｺﾞｼｯｸUB" panose="020B0900000000000000" pitchFamily="50" charset="-128"/>
                <a:ea typeface="HGP創英角ｺﾞｼｯｸUB" panose="020B0900000000000000" pitchFamily="50" charset="-128"/>
              </a:rPr>
              <a:t>イベント終了後</a:t>
            </a:r>
          </a:p>
        </p:txBody>
      </p:sp>
      <p:sp>
        <p:nvSpPr>
          <p:cNvPr id="6" name="ホームベース 72">
            <a:extLst>
              <a:ext uri="{FF2B5EF4-FFF2-40B4-BE49-F238E27FC236}">
                <a16:creationId xmlns:a16="http://schemas.microsoft.com/office/drawing/2014/main" id="{7A13C5EE-EBE4-2CCB-6630-7F63CA6A862E}"/>
              </a:ext>
            </a:extLst>
          </p:cNvPr>
          <p:cNvSpPr/>
          <p:nvPr/>
        </p:nvSpPr>
        <p:spPr>
          <a:xfrm rot="5400000">
            <a:off x="2208324" y="1103428"/>
            <a:ext cx="4060602" cy="4171950"/>
          </a:xfrm>
          <a:prstGeom prst="homePlate">
            <a:avLst>
              <a:gd name="adj" fmla="val 995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4" name="Text Box 41">
            <a:extLst>
              <a:ext uri="{FF2B5EF4-FFF2-40B4-BE49-F238E27FC236}">
                <a16:creationId xmlns:a16="http://schemas.microsoft.com/office/drawing/2014/main" id="{AF917974-F4EF-44B0-2798-28205945BF46}"/>
              </a:ext>
            </a:extLst>
          </p:cNvPr>
          <p:cNvSpPr txBox="1">
            <a:spLocks noChangeArrowheads="1"/>
          </p:cNvSpPr>
          <p:nvPr/>
        </p:nvSpPr>
        <p:spPr bwMode="auto">
          <a:xfrm>
            <a:off x="647700" y="5952780"/>
            <a:ext cx="61436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en-US" altLang="ja-JP" sz="1200" dirty="0">
                <a:latin typeface="HGP創英角ｺﾞｼｯｸUB" panose="020B0900000000000000" pitchFamily="50" charset="-128"/>
                <a:ea typeface="HGP創英角ｺﾞｼｯｸUB" panose="020B0900000000000000" pitchFamily="50" charset="-128"/>
              </a:rPr>
              <a:t>※</a:t>
            </a:r>
            <a:r>
              <a:rPr lang="ja-JP" altLang="en-US" sz="1200" dirty="0">
                <a:latin typeface="HGP創英角ｺﾞｼｯｸUB" panose="020B0900000000000000" pitchFamily="50" charset="-128"/>
                <a:ea typeface="HGP創英角ｺﾞｼｯｸUB" panose="020B0900000000000000" pitchFamily="50" charset="-128"/>
              </a:rPr>
              <a:t>スケジュール内容は、予定です。今後、変更となる場合があります。</a:t>
            </a:r>
          </a:p>
        </p:txBody>
      </p:sp>
      <p:grpSp>
        <p:nvGrpSpPr>
          <p:cNvPr id="23" name="グループ化 59">
            <a:extLst>
              <a:ext uri="{FF2B5EF4-FFF2-40B4-BE49-F238E27FC236}">
                <a16:creationId xmlns:a16="http://schemas.microsoft.com/office/drawing/2014/main" id="{6A19D141-8534-7C72-E80F-3F3A09301CE4}"/>
              </a:ext>
            </a:extLst>
          </p:cNvPr>
          <p:cNvGrpSpPr>
            <a:grpSpLocks/>
          </p:cNvGrpSpPr>
          <p:nvPr/>
        </p:nvGrpSpPr>
        <p:grpSpPr bwMode="auto">
          <a:xfrm>
            <a:off x="1027020" y="1314590"/>
            <a:ext cx="785813" cy="215900"/>
            <a:chOff x="1000108" y="1809728"/>
            <a:chExt cx="785818" cy="215902"/>
          </a:xfrm>
          <a:solidFill>
            <a:schemeClr val="bg1"/>
          </a:solidFill>
        </p:grpSpPr>
        <p:cxnSp>
          <p:nvCxnSpPr>
            <p:cNvPr id="24" name="直線矢印コネクタ 23">
              <a:extLst>
                <a:ext uri="{FF2B5EF4-FFF2-40B4-BE49-F238E27FC236}">
                  <a16:creationId xmlns:a16="http://schemas.microsoft.com/office/drawing/2014/main" id="{52EAA681-7DA7-F9CE-DCBD-09EABD409800}"/>
                </a:ext>
              </a:extLst>
            </p:cNvPr>
            <p:cNvCxnSpPr/>
            <p:nvPr/>
          </p:nvCxnSpPr>
          <p:spPr>
            <a:xfrm>
              <a:off x="1000108" y="2024042"/>
              <a:ext cx="785818"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42BA2D67-2A5A-E95A-4406-7D2338119EAF}"/>
                </a:ext>
              </a:extLst>
            </p:cNvPr>
            <p:cNvCxnSpPr/>
            <p:nvPr/>
          </p:nvCxnSpPr>
          <p:spPr>
            <a:xfrm rot="5400000" flipH="1" flipV="1">
              <a:off x="892951" y="1916885"/>
              <a:ext cx="21431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 Box 41">
            <a:extLst>
              <a:ext uri="{FF2B5EF4-FFF2-40B4-BE49-F238E27FC236}">
                <a16:creationId xmlns:a16="http://schemas.microsoft.com/office/drawing/2014/main" id="{C47B4E81-6C79-3F4B-43CC-5CC3339FE03B}"/>
              </a:ext>
            </a:extLst>
          </p:cNvPr>
          <p:cNvSpPr txBox="1">
            <a:spLocks noChangeArrowheads="1"/>
          </p:cNvSpPr>
          <p:nvPr/>
        </p:nvSpPr>
        <p:spPr bwMode="auto">
          <a:xfrm>
            <a:off x="430213" y="1028700"/>
            <a:ext cx="6143625" cy="260580"/>
          </a:xfrm>
          <a:prstGeom prst="rect">
            <a:avLst/>
          </a:prstGeom>
          <a:solidFill>
            <a:schemeClr val="bg1"/>
          </a:solidFill>
          <a:ln w="28575">
            <a:solidFill>
              <a:schemeClr val="tx1"/>
            </a:solidFill>
            <a:miter lim="800000"/>
            <a:headEnd/>
            <a:tailEnd/>
          </a:ln>
        </p:spPr>
        <p:txBody>
          <a:bodyPr tIns="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ja-JP" altLang="en-US" sz="1400" dirty="0">
                <a:latin typeface="HGP創英角ｺﾞｼｯｸUB" panose="020B0900000000000000" pitchFamily="50" charset="-128"/>
                <a:ea typeface="HGP創英角ｺﾞｼｯｸUB" panose="020B0900000000000000" pitchFamily="50" charset="-128"/>
              </a:rPr>
              <a:t>６月６日（</a:t>
            </a:r>
            <a:r>
              <a:rPr lang="ja-JP" altLang="en-US" sz="1400">
                <a:latin typeface="HGP創英角ｺﾞｼｯｸUB" panose="020B0900000000000000" pitchFamily="50" charset="-128"/>
                <a:ea typeface="HGP創英角ｺﾞｼｯｸUB" panose="020B0900000000000000" pitchFamily="50" charset="-128"/>
              </a:rPr>
              <a:t>金）募集</a:t>
            </a:r>
            <a:r>
              <a:rPr lang="ja-JP" altLang="en-US" sz="1400" dirty="0">
                <a:latin typeface="HGP創英角ｺﾞｼｯｸUB" panose="020B0900000000000000" pitchFamily="50" charset="-128"/>
                <a:ea typeface="HGP創英角ｺﾞｼｯｸUB" panose="020B0900000000000000" pitchFamily="50" charset="-128"/>
              </a:rPr>
              <a:t>開始</a:t>
            </a:r>
          </a:p>
        </p:txBody>
      </p:sp>
      <p:sp>
        <p:nvSpPr>
          <p:cNvPr id="29" name="Text Box 41">
            <a:extLst>
              <a:ext uri="{FF2B5EF4-FFF2-40B4-BE49-F238E27FC236}">
                <a16:creationId xmlns:a16="http://schemas.microsoft.com/office/drawing/2014/main" id="{7ACDAD3B-BA20-EFD6-5835-59FDCDC5EA8D}"/>
              </a:ext>
            </a:extLst>
          </p:cNvPr>
          <p:cNvSpPr txBox="1">
            <a:spLocks noChangeArrowheads="1"/>
          </p:cNvSpPr>
          <p:nvPr/>
        </p:nvSpPr>
        <p:spPr bwMode="auto">
          <a:xfrm>
            <a:off x="1857375" y="1389063"/>
            <a:ext cx="4786313" cy="450188"/>
          </a:xfrm>
          <a:prstGeom prst="rect">
            <a:avLst/>
          </a:prstGeom>
          <a:solidFill>
            <a:schemeClr val="bg1"/>
          </a:solidFill>
          <a:ln w="12700">
            <a:solidFill>
              <a:schemeClr val="tx1"/>
            </a:solidFill>
            <a:miter lim="800000"/>
            <a:headEnd/>
            <a:tailEnd/>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120000"/>
              </a:lnSpc>
              <a:defRPr/>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事務局へ参加申込</a:t>
            </a:r>
            <a:r>
              <a:rPr lang="en-US" altLang="ja-JP" sz="1050" dirty="0">
                <a:latin typeface="Meiryo UI" panose="020B0604030504040204" pitchFamily="50" charset="-128"/>
                <a:ea typeface="Meiryo UI" panose="020B0604030504040204" pitchFamily="50" charset="-128"/>
              </a:rPr>
              <a:t>】</a:t>
            </a:r>
          </a:p>
          <a:p>
            <a:pPr eaLnBrk="1" hangingPunct="1">
              <a:lnSpc>
                <a:spcPct val="120000"/>
              </a:lnSpc>
              <a:defRPr/>
            </a:pPr>
            <a:r>
              <a:rPr lang="ja-JP" altLang="en-US" sz="1000" dirty="0">
                <a:latin typeface="Meiryo UI" panose="020B0604030504040204" pitchFamily="50" charset="-128"/>
                <a:ea typeface="Meiryo UI" panose="020B0604030504040204" pitchFamily="50" charset="-128"/>
              </a:rPr>
              <a:t>　●申込様式をメール又は</a:t>
            </a:r>
            <a:r>
              <a:rPr lang="en-US" altLang="ja-JP" sz="1000" dirty="0">
                <a:latin typeface="Meiryo UI" panose="020B0604030504040204" pitchFamily="50" charset="-128"/>
                <a:ea typeface="Meiryo UI" panose="020B0604030504040204" pitchFamily="50" charset="-128"/>
              </a:rPr>
              <a:t>FAX</a:t>
            </a:r>
            <a:r>
              <a:rPr lang="ja-JP" altLang="en-US" sz="1000" dirty="0">
                <a:latin typeface="Meiryo UI" panose="020B0604030504040204" pitchFamily="50" charset="-128"/>
                <a:ea typeface="Meiryo UI" panose="020B0604030504040204" pitchFamily="50" charset="-128"/>
              </a:rPr>
              <a:t>により送信。</a:t>
            </a:r>
            <a:endParaRPr lang="en-US" altLang="ja-JP" sz="1000" dirty="0">
              <a:latin typeface="Meiryo UI" panose="020B0604030504040204" pitchFamily="50" charset="-128"/>
              <a:ea typeface="Meiryo UI" panose="020B0604030504040204" pitchFamily="50" charset="-128"/>
            </a:endParaRPr>
          </a:p>
        </p:txBody>
      </p:sp>
      <p:sp>
        <p:nvSpPr>
          <p:cNvPr id="30" name="Text Box 41">
            <a:extLst>
              <a:ext uri="{FF2B5EF4-FFF2-40B4-BE49-F238E27FC236}">
                <a16:creationId xmlns:a16="http://schemas.microsoft.com/office/drawing/2014/main" id="{5276A3FF-46D1-5497-D7AF-B9444C8CF32C}"/>
              </a:ext>
            </a:extLst>
          </p:cNvPr>
          <p:cNvSpPr txBox="1">
            <a:spLocks noChangeArrowheads="1"/>
          </p:cNvSpPr>
          <p:nvPr/>
        </p:nvSpPr>
        <p:spPr bwMode="auto">
          <a:xfrm>
            <a:off x="5073650" y="1270679"/>
            <a:ext cx="1423988" cy="519112"/>
          </a:xfrm>
          <a:prstGeom prst="rect">
            <a:avLst/>
          </a:prstGeom>
          <a:solidFill>
            <a:schemeClr val="bg1"/>
          </a:solidFill>
          <a:ln w="28575">
            <a:solidFill>
              <a:schemeClr val="tx1"/>
            </a:solidFill>
            <a:miter lim="800000"/>
            <a:headEnd/>
            <a:tailEnd/>
          </a:ln>
        </p:spPr>
        <p:txBody>
          <a:bodyPr tIns="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ja-JP" altLang="en-US" sz="1400" dirty="0">
                <a:latin typeface="HGP創英角ｺﾞｼｯｸUB" panose="020B0900000000000000" pitchFamily="50" charset="-128"/>
                <a:ea typeface="HGP創英角ｺﾞｼｯｸUB" panose="020B0900000000000000" pitchFamily="50" charset="-128"/>
              </a:rPr>
              <a:t>申込期限</a:t>
            </a:r>
            <a:endParaRPr lang="en-US" altLang="ja-JP" sz="1400" dirty="0">
              <a:latin typeface="HGP創英角ｺﾞｼｯｸUB" panose="020B0900000000000000" pitchFamily="50" charset="-128"/>
              <a:ea typeface="HGP創英角ｺﾞｼｯｸUB" panose="020B0900000000000000" pitchFamily="50" charset="-128"/>
            </a:endParaRPr>
          </a:p>
          <a:p>
            <a:pPr eaLnBrk="1" hangingPunct="1">
              <a:lnSpc>
                <a:spcPct val="120000"/>
              </a:lnSpc>
            </a:pPr>
            <a:r>
              <a:rPr lang="ja-JP" altLang="en-US" sz="1400" dirty="0">
                <a:latin typeface="HGP創英角ｺﾞｼｯｸUB" panose="020B0900000000000000" pitchFamily="50" charset="-128"/>
                <a:ea typeface="HGP創英角ｺﾞｼｯｸUB" panose="020B0900000000000000" pitchFamily="50" charset="-128"/>
              </a:rPr>
              <a:t>６月２７日（金）</a:t>
            </a:r>
          </a:p>
        </p:txBody>
      </p:sp>
      <p:sp>
        <p:nvSpPr>
          <p:cNvPr id="31" name="Text Box 41">
            <a:extLst>
              <a:ext uri="{FF2B5EF4-FFF2-40B4-BE49-F238E27FC236}">
                <a16:creationId xmlns:a16="http://schemas.microsoft.com/office/drawing/2014/main" id="{771FC5CC-22C1-2E20-0D8F-DDABD10ACEFD}"/>
              </a:ext>
            </a:extLst>
          </p:cNvPr>
          <p:cNvSpPr txBox="1">
            <a:spLocks noChangeArrowheads="1"/>
          </p:cNvSpPr>
          <p:nvPr/>
        </p:nvSpPr>
        <p:spPr bwMode="auto">
          <a:xfrm>
            <a:off x="430213" y="2253526"/>
            <a:ext cx="5103132" cy="420692"/>
          </a:xfrm>
          <a:prstGeom prst="rect">
            <a:avLst/>
          </a:prstGeom>
          <a:solidFill>
            <a:schemeClr val="bg1"/>
          </a:solidFill>
          <a:ln w="12700">
            <a:solidFill>
              <a:schemeClr val="tx1"/>
            </a:solidFill>
            <a:prstDash val="sysDash"/>
            <a:miter lim="800000"/>
            <a:headEnd/>
            <a:tailEnd/>
          </a:ln>
        </p:spPr>
        <p:txBody>
          <a:bodyPr tIns="0" bIns="36000">
            <a:no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120000"/>
              </a:lnSpc>
              <a:defRPr/>
            </a:pPr>
            <a:r>
              <a:rPr lang="ja-JP" altLang="en-US" sz="1400" dirty="0">
                <a:latin typeface="HGP創英角ｺﾞｼｯｸUB" pitchFamily="50" charset="-128"/>
                <a:ea typeface="HGP創英角ｺﾞｼｯｸUB" pitchFamily="50" charset="-128"/>
              </a:rPr>
              <a:t>７月中旬頃</a:t>
            </a:r>
            <a:r>
              <a:rPr lang="en-US" altLang="ja-JP" sz="1400" dirty="0">
                <a:latin typeface="HGP創英角ｺﾞｼｯｸUB" pitchFamily="50" charset="-128"/>
                <a:ea typeface="HGP創英角ｺﾞｼｯｸUB" pitchFamily="50" charset="-128"/>
              </a:rPr>
              <a:t>	</a:t>
            </a:r>
            <a:r>
              <a:rPr lang="ja-JP" altLang="en-US" sz="1400" dirty="0">
                <a:latin typeface="HGP創英角ｺﾞｼｯｸUB" pitchFamily="50" charset="-128"/>
                <a:ea typeface="HGP創英角ｺﾞｼｯｸUB" pitchFamily="50" charset="-128"/>
              </a:rPr>
              <a:t>出展団体　確定　</a:t>
            </a:r>
          </a:p>
        </p:txBody>
      </p:sp>
      <p:sp>
        <p:nvSpPr>
          <p:cNvPr id="5152" name="矢印: 五方向 5151">
            <a:extLst>
              <a:ext uri="{FF2B5EF4-FFF2-40B4-BE49-F238E27FC236}">
                <a16:creationId xmlns:a16="http://schemas.microsoft.com/office/drawing/2014/main" id="{9E196F8A-B52A-3A65-965F-EE19BFD907A9}"/>
              </a:ext>
            </a:extLst>
          </p:cNvPr>
          <p:cNvSpPr/>
          <p:nvPr/>
        </p:nvSpPr>
        <p:spPr>
          <a:xfrm>
            <a:off x="3836831" y="2313128"/>
            <a:ext cx="2749707" cy="711546"/>
          </a:xfrm>
          <a:prstGeom prst="homePlate">
            <a:avLst/>
          </a:prstGeom>
          <a:solidFill>
            <a:schemeClr val="bg1"/>
          </a:solidFill>
          <a:ln w="34925"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4800" dirty="0">
              <a:solidFill>
                <a:srgbClr val="FF0000"/>
              </a:solidFill>
            </a:endParaRPr>
          </a:p>
        </p:txBody>
      </p:sp>
      <p:sp>
        <p:nvSpPr>
          <p:cNvPr id="5153" name="Text Box 41">
            <a:extLst>
              <a:ext uri="{FF2B5EF4-FFF2-40B4-BE49-F238E27FC236}">
                <a16:creationId xmlns:a16="http://schemas.microsoft.com/office/drawing/2014/main" id="{ACD19F99-9436-CCF8-515D-DB7203BAED6D}"/>
              </a:ext>
            </a:extLst>
          </p:cNvPr>
          <p:cNvSpPr txBox="1">
            <a:spLocks noChangeArrowheads="1"/>
          </p:cNvSpPr>
          <p:nvPr/>
        </p:nvSpPr>
        <p:spPr bwMode="auto">
          <a:xfrm>
            <a:off x="3816216" y="2336217"/>
            <a:ext cx="27370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出展団体（確定者）へ</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出展要項・出展調査票</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p>
          <a:p>
            <a:pPr algn="just"/>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データ送信</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5154" name="グループ化 59">
            <a:extLst>
              <a:ext uri="{FF2B5EF4-FFF2-40B4-BE49-F238E27FC236}">
                <a16:creationId xmlns:a16="http://schemas.microsoft.com/office/drawing/2014/main" id="{A996D359-E123-12B0-D83D-92BCF83D9EE4}"/>
              </a:ext>
            </a:extLst>
          </p:cNvPr>
          <p:cNvGrpSpPr>
            <a:grpSpLocks/>
          </p:cNvGrpSpPr>
          <p:nvPr/>
        </p:nvGrpSpPr>
        <p:grpSpPr bwMode="auto">
          <a:xfrm>
            <a:off x="1027020" y="2688863"/>
            <a:ext cx="785813" cy="732649"/>
            <a:chOff x="1000108" y="1809728"/>
            <a:chExt cx="785818" cy="215902"/>
          </a:xfrm>
          <a:solidFill>
            <a:schemeClr val="bg1"/>
          </a:solidFill>
        </p:grpSpPr>
        <p:cxnSp>
          <p:nvCxnSpPr>
            <p:cNvPr id="5155" name="直線矢印コネクタ 5154">
              <a:extLst>
                <a:ext uri="{FF2B5EF4-FFF2-40B4-BE49-F238E27FC236}">
                  <a16:creationId xmlns:a16="http://schemas.microsoft.com/office/drawing/2014/main" id="{25912FD2-132A-D808-0311-62BD9D4BB7F4}"/>
                </a:ext>
              </a:extLst>
            </p:cNvPr>
            <p:cNvCxnSpPr/>
            <p:nvPr/>
          </p:nvCxnSpPr>
          <p:spPr>
            <a:xfrm>
              <a:off x="1000108" y="2024042"/>
              <a:ext cx="785818"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56" name="直線コネクタ 5155">
              <a:extLst>
                <a:ext uri="{FF2B5EF4-FFF2-40B4-BE49-F238E27FC236}">
                  <a16:creationId xmlns:a16="http://schemas.microsoft.com/office/drawing/2014/main" id="{DF31CA56-59E9-A75E-D5FF-6088251D6DD9}"/>
                </a:ext>
              </a:extLst>
            </p:cNvPr>
            <p:cNvCxnSpPr/>
            <p:nvPr/>
          </p:nvCxnSpPr>
          <p:spPr>
            <a:xfrm rot="5400000" flipH="1" flipV="1">
              <a:off x="892951" y="1916885"/>
              <a:ext cx="21431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57" name="Text Box 41">
            <a:extLst>
              <a:ext uri="{FF2B5EF4-FFF2-40B4-BE49-F238E27FC236}">
                <a16:creationId xmlns:a16="http://schemas.microsoft.com/office/drawing/2014/main" id="{E6C15DAF-6732-3441-30CD-CFBA5D8DEB0F}"/>
              </a:ext>
            </a:extLst>
          </p:cNvPr>
          <p:cNvSpPr txBox="1">
            <a:spLocks noChangeArrowheads="1"/>
          </p:cNvSpPr>
          <p:nvPr/>
        </p:nvSpPr>
        <p:spPr bwMode="auto">
          <a:xfrm>
            <a:off x="1857375" y="3115435"/>
            <a:ext cx="4786313" cy="634854"/>
          </a:xfrm>
          <a:prstGeom prst="rect">
            <a:avLst/>
          </a:prstGeom>
          <a:solidFill>
            <a:schemeClr val="bg1"/>
          </a:solidFill>
          <a:ln w="12700">
            <a:solidFill>
              <a:schemeClr val="tx1"/>
            </a:solidFill>
            <a:miter lim="800000"/>
            <a:headEnd/>
            <a:tailEnd/>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120000"/>
              </a:lnSpc>
              <a:defRPr/>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調整期間</a:t>
            </a:r>
            <a:r>
              <a:rPr lang="en-US" altLang="ja-JP" sz="105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●出展内容の詳細確認</a:t>
            </a:r>
            <a:endParaRPr lang="en-US" altLang="ja-JP" sz="1000" dirty="0">
              <a:latin typeface="Meiryo UI" panose="020B0604030504040204" pitchFamily="50" charset="-128"/>
              <a:ea typeface="Meiryo UI" panose="020B0604030504040204" pitchFamily="50" charset="-128"/>
            </a:endParaRPr>
          </a:p>
          <a:p>
            <a:pPr eaLnBrk="1" hangingPunct="1">
              <a:lnSpc>
                <a:spcPct val="120000"/>
              </a:lnSpc>
              <a:defRPr/>
            </a:pP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●内容調整／レンタル備品などの確認</a:t>
            </a:r>
            <a:endParaRPr lang="en-US" altLang="ja-JP" sz="1000" dirty="0">
              <a:latin typeface="Meiryo UI" panose="020B0604030504040204" pitchFamily="50" charset="-128"/>
              <a:ea typeface="Meiryo UI" panose="020B0604030504040204" pitchFamily="50" charset="-128"/>
            </a:endParaRPr>
          </a:p>
          <a:p>
            <a:pPr eaLnBrk="1" hangingPunct="1">
              <a:lnSpc>
                <a:spcPct val="120000"/>
              </a:lnSpc>
              <a:defRPr/>
            </a:pP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●各種所轄申請</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など</a:t>
            </a:r>
            <a:endParaRPr lang="en-US" altLang="ja-JP" sz="1000" dirty="0">
              <a:latin typeface="Meiryo UI" panose="020B0604030504040204" pitchFamily="50" charset="-128"/>
              <a:ea typeface="Meiryo UI" panose="020B0604030504040204" pitchFamily="50" charset="-128"/>
            </a:endParaRPr>
          </a:p>
        </p:txBody>
      </p:sp>
      <p:grpSp>
        <p:nvGrpSpPr>
          <p:cNvPr id="5158" name="グループ化 59">
            <a:extLst>
              <a:ext uri="{FF2B5EF4-FFF2-40B4-BE49-F238E27FC236}">
                <a16:creationId xmlns:a16="http://schemas.microsoft.com/office/drawing/2014/main" id="{5167A99A-E63A-6E88-ABA0-DE84BCAD2BDE}"/>
              </a:ext>
            </a:extLst>
          </p:cNvPr>
          <p:cNvGrpSpPr>
            <a:grpSpLocks/>
          </p:cNvGrpSpPr>
          <p:nvPr/>
        </p:nvGrpSpPr>
        <p:grpSpPr bwMode="auto">
          <a:xfrm>
            <a:off x="1027020" y="3641363"/>
            <a:ext cx="785813" cy="634855"/>
            <a:chOff x="1000108" y="1809728"/>
            <a:chExt cx="785818" cy="215902"/>
          </a:xfrm>
          <a:solidFill>
            <a:schemeClr val="bg1"/>
          </a:solidFill>
        </p:grpSpPr>
        <p:cxnSp>
          <p:nvCxnSpPr>
            <p:cNvPr id="5159" name="直線矢印コネクタ 5158">
              <a:extLst>
                <a:ext uri="{FF2B5EF4-FFF2-40B4-BE49-F238E27FC236}">
                  <a16:creationId xmlns:a16="http://schemas.microsoft.com/office/drawing/2014/main" id="{F2D48313-33C6-A814-AF81-64ACCC9C94B4}"/>
                </a:ext>
              </a:extLst>
            </p:cNvPr>
            <p:cNvCxnSpPr/>
            <p:nvPr/>
          </p:nvCxnSpPr>
          <p:spPr>
            <a:xfrm>
              <a:off x="1000108" y="2024042"/>
              <a:ext cx="785818"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60" name="直線コネクタ 5159">
              <a:extLst>
                <a:ext uri="{FF2B5EF4-FFF2-40B4-BE49-F238E27FC236}">
                  <a16:creationId xmlns:a16="http://schemas.microsoft.com/office/drawing/2014/main" id="{3F9E7F1D-5884-BD05-BD4B-6AB3CB40A8E3}"/>
                </a:ext>
              </a:extLst>
            </p:cNvPr>
            <p:cNvCxnSpPr/>
            <p:nvPr/>
          </p:nvCxnSpPr>
          <p:spPr>
            <a:xfrm rot="5400000" flipH="1" flipV="1">
              <a:off x="892951" y="1916885"/>
              <a:ext cx="21431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61" name="矢印: 五方向 5160">
            <a:extLst>
              <a:ext uri="{FF2B5EF4-FFF2-40B4-BE49-F238E27FC236}">
                <a16:creationId xmlns:a16="http://schemas.microsoft.com/office/drawing/2014/main" id="{F3C15695-8E8B-F59C-1E82-242E9ADF41FE}"/>
              </a:ext>
            </a:extLst>
          </p:cNvPr>
          <p:cNvSpPr/>
          <p:nvPr/>
        </p:nvSpPr>
        <p:spPr>
          <a:xfrm>
            <a:off x="1869487" y="3919078"/>
            <a:ext cx="4704351" cy="604303"/>
          </a:xfrm>
          <a:prstGeom prst="homePlate">
            <a:avLst/>
          </a:prstGeom>
          <a:solidFill>
            <a:schemeClr val="bg1"/>
          </a:solidFill>
          <a:ln w="34925"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4800" dirty="0">
              <a:solidFill>
                <a:srgbClr val="FF0000"/>
              </a:solidFill>
            </a:endParaRPr>
          </a:p>
        </p:txBody>
      </p:sp>
      <p:sp>
        <p:nvSpPr>
          <p:cNvPr id="5162" name="Text Box 41">
            <a:extLst>
              <a:ext uri="{FF2B5EF4-FFF2-40B4-BE49-F238E27FC236}">
                <a16:creationId xmlns:a16="http://schemas.microsoft.com/office/drawing/2014/main" id="{9B9A2CAC-028A-9DB1-6708-5F3E15F8594A}"/>
              </a:ext>
            </a:extLst>
          </p:cNvPr>
          <p:cNvSpPr txBox="1">
            <a:spLocks noChangeArrowheads="1"/>
          </p:cNvSpPr>
          <p:nvPr/>
        </p:nvSpPr>
        <p:spPr bwMode="auto">
          <a:xfrm>
            <a:off x="1832019" y="3919077"/>
            <a:ext cx="19841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・事前発送品　受付</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63" name="Text Box 41">
            <a:extLst>
              <a:ext uri="{FF2B5EF4-FFF2-40B4-BE49-F238E27FC236}">
                <a16:creationId xmlns:a16="http://schemas.microsoft.com/office/drawing/2014/main" id="{AD6EE96D-7711-AE91-A29A-5880FC354769}"/>
              </a:ext>
            </a:extLst>
          </p:cNvPr>
          <p:cNvSpPr txBox="1">
            <a:spLocks noChangeArrowheads="1"/>
          </p:cNvSpPr>
          <p:nvPr/>
        </p:nvSpPr>
        <p:spPr bwMode="auto">
          <a:xfrm>
            <a:off x="5073650" y="3836825"/>
            <a:ext cx="1423988" cy="519112"/>
          </a:xfrm>
          <a:prstGeom prst="rect">
            <a:avLst/>
          </a:prstGeom>
          <a:solidFill>
            <a:schemeClr val="bg1"/>
          </a:solidFill>
          <a:ln w="28575">
            <a:solidFill>
              <a:schemeClr val="tx1"/>
            </a:solidFill>
            <a:miter lim="800000"/>
            <a:headEnd/>
            <a:tailEnd/>
          </a:ln>
        </p:spPr>
        <p:txBody>
          <a:bodyPr tIns="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ja-JP" altLang="en-US" sz="1400" dirty="0">
                <a:latin typeface="HGP創英角ｺﾞｼｯｸUB" panose="020B0900000000000000" pitchFamily="50" charset="-128"/>
                <a:ea typeface="HGP創英角ｺﾞｼｯｸUB" panose="020B0900000000000000" pitchFamily="50" charset="-128"/>
              </a:rPr>
              <a:t>受取日程</a:t>
            </a:r>
            <a:endParaRPr lang="en-US" altLang="ja-JP" sz="1400" dirty="0">
              <a:latin typeface="HGP創英角ｺﾞｼｯｸUB" panose="020B0900000000000000" pitchFamily="50" charset="-128"/>
              <a:ea typeface="HGP創英角ｺﾞｼｯｸUB" panose="020B0900000000000000" pitchFamily="50" charset="-128"/>
            </a:endParaRPr>
          </a:p>
          <a:p>
            <a:pPr eaLnBrk="1" hangingPunct="1">
              <a:lnSpc>
                <a:spcPct val="120000"/>
              </a:lnSpc>
            </a:pPr>
            <a:r>
              <a:rPr lang="ja-JP" altLang="en-US" sz="1400" dirty="0">
                <a:latin typeface="HGP創英角ｺﾞｼｯｸUB" panose="020B0900000000000000" pitchFamily="50" charset="-128"/>
                <a:ea typeface="HGP創英角ｺﾞｼｯｸUB" panose="020B0900000000000000" pitchFamily="50" charset="-128"/>
              </a:rPr>
              <a:t>８月５日（火）</a:t>
            </a:r>
          </a:p>
        </p:txBody>
      </p:sp>
      <p:sp>
        <p:nvSpPr>
          <p:cNvPr id="5164" name="Text Box 41">
            <a:extLst>
              <a:ext uri="{FF2B5EF4-FFF2-40B4-BE49-F238E27FC236}">
                <a16:creationId xmlns:a16="http://schemas.microsoft.com/office/drawing/2014/main" id="{A06A6157-759F-A981-673E-E24E8A54BF3E}"/>
              </a:ext>
            </a:extLst>
          </p:cNvPr>
          <p:cNvSpPr txBox="1">
            <a:spLocks noChangeArrowheads="1"/>
          </p:cNvSpPr>
          <p:nvPr/>
        </p:nvSpPr>
        <p:spPr bwMode="auto">
          <a:xfrm>
            <a:off x="1909829" y="4137962"/>
            <a:ext cx="343490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委託販売および事務局からの発送を依頼される場合</a:t>
            </a:r>
          </a:p>
        </p:txBody>
      </p:sp>
      <p:sp>
        <p:nvSpPr>
          <p:cNvPr id="5165" name="Text Box 41">
            <a:extLst>
              <a:ext uri="{FF2B5EF4-FFF2-40B4-BE49-F238E27FC236}">
                <a16:creationId xmlns:a16="http://schemas.microsoft.com/office/drawing/2014/main" id="{1240D455-B118-02C6-4AC6-7B166AA6FF9C}"/>
              </a:ext>
            </a:extLst>
          </p:cNvPr>
          <p:cNvSpPr txBox="1">
            <a:spLocks noChangeArrowheads="1"/>
          </p:cNvSpPr>
          <p:nvPr/>
        </p:nvSpPr>
        <p:spPr bwMode="auto">
          <a:xfrm>
            <a:off x="1349419" y="2433069"/>
            <a:ext cx="19841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・申込全団体へ回答します。</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66" name="テキスト ボックス 5165">
            <a:extLst>
              <a:ext uri="{FF2B5EF4-FFF2-40B4-BE49-F238E27FC236}">
                <a16:creationId xmlns:a16="http://schemas.microsoft.com/office/drawing/2014/main" id="{67CA92AC-A36A-9612-2EF7-EB9DB3C68168}"/>
              </a:ext>
            </a:extLst>
          </p:cNvPr>
          <p:cNvSpPr txBox="1"/>
          <p:nvPr/>
        </p:nvSpPr>
        <p:spPr>
          <a:xfrm>
            <a:off x="3912672" y="1919258"/>
            <a:ext cx="651905" cy="221018"/>
          </a:xfrm>
          <a:prstGeom prst="rect">
            <a:avLst/>
          </a:prstGeom>
          <a:solidFill>
            <a:schemeClr val="bg1"/>
          </a:solidFill>
        </p:spPr>
        <p:txBody>
          <a:bodyPr wrap="none" lIns="18000" tIns="18000" rIns="18000" bIns="18000" rtlCol="0">
            <a:spAutoFit/>
          </a:bodyPr>
          <a:lstStyle/>
          <a:p>
            <a:r>
              <a:rPr kumimoji="1" lang="ja-JP" altLang="en-US" sz="1200" b="1" dirty="0">
                <a:latin typeface="Meiryo UI" panose="020B0604030504040204" pitchFamily="50" charset="-128"/>
                <a:ea typeface="Meiryo UI" panose="020B0604030504040204" pitchFamily="50" charset="-128"/>
              </a:rPr>
              <a:t>調整期間</a:t>
            </a:r>
          </a:p>
        </p:txBody>
      </p:sp>
    </p:spTree>
    <p:extLst>
      <p:ext uri="{BB962C8B-B14F-4D97-AF65-F5344CB8AC3E}">
        <p14:creationId xmlns:p14="http://schemas.microsoft.com/office/powerpoint/2010/main" val="92395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 Box 4">
            <a:extLst>
              <a:ext uri="{FF2B5EF4-FFF2-40B4-BE49-F238E27FC236}">
                <a16:creationId xmlns:a16="http://schemas.microsoft.com/office/drawing/2014/main" id="{AC6832CA-4F0B-4050-92FE-19C02DB29C1C}"/>
              </a:ext>
            </a:extLst>
          </p:cNvPr>
          <p:cNvSpPr txBox="1">
            <a:spLocks noChangeArrowheads="1"/>
          </p:cNvSpPr>
          <p:nvPr/>
        </p:nvSpPr>
        <p:spPr bwMode="auto">
          <a:xfrm>
            <a:off x="14288" y="276225"/>
            <a:ext cx="42963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latin typeface="Arial Black" panose="020B0A04020102020204" pitchFamily="34" charset="0"/>
                <a:ea typeface="HGP創英角ｺﾞｼｯｸUB" panose="020B0900000000000000" pitchFamily="50" charset="-128"/>
              </a:rPr>
              <a:t>会場レイアウト（案）</a:t>
            </a:r>
            <a:r>
              <a:rPr lang="en-US" altLang="ja-JP" sz="2000" dirty="0">
                <a:latin typeface="HGP創英角ｺﾞｼｯｸUB" panose="020B0900000000000000" pitchFamily="50" charset="-128"/>
                <a:ea typeface="HGP創英角ｺﾞｼｯｸUB" panose="020B0900000000000000" pitchFamily="50" charset="-128"/>
              </a:rPr>
              <a:t> 【</a:t>
            </a:r>
            <a:r>
              <a:rPr lang="ja-JP" altLang="en-US" sz="2000" dirty="0">
                <a:latin typeface="HGP創英角ｺﾞｼｯｸUB" panose="020B0900000000000000" pitchFamily="50" charset="-128"/>
                <a:ea typeface="HGP創英角ｺﾞｼｯｸUB" panose="020B0900000000000000" pitchFamily="50" charset="-128"/>
              </a:rPr>
              <a:t>ディーズスクエア</a:t>
            </a:r>
            <a:r>
              <a:rPr lang="en-US" altLang="ja-JP" sz="2000" dirty="0">
                <a:latin typeface="HGP創英角ｺﾞｼｯｸUB" panose="020B0900000000000000" pitchFamily="50" charset="-128"/>
                <a:ea typeface="HGP創英角ｺﾞｼｯｸUB" panose="020B0900000000000000" pitchFamily="50" charset="-128"/>
              </a:rPr>
              <a:t>】</a:t>
            </a:r>
            <a:endParaRPr lang="ja-JP" altLang="en-US" sz="2000" dirty="0">
              <a:latin typeface="Arial Black" panose="020B0A04020102020204" pitchFamily="34" charset="0"/>
              <a:ea typeface="HGP創英角ｺﾞｼｯｸUB" panose="020B0900000000000000" pitchFamily="50" charset="-128"/>
            </a:endParaRPr>
          </a:p>
        </p:txBody>
      </p:sp>
      <p:sp>
        <p:nvSpPr>
          <p:cNvPr id="15373" name="スライド番号プレースホルダー 1">
            <a:extLst>
              <a:ext uri="{FF2B5EF4-FFF2-40B4-BE49-F238E27FC236}">
                <a16:creationId xmlns:a16="http://schemas.microsoft.com/office/drawing/2014/main" id="{E3DBE77F-58AF-46C9-8E40-6CD9ECB0DAC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36257F9-A87B-4291-BA60-AF7A3D146BF0}" type="slidenum">
              <a:rPr lang="en-US" altLang="ja-JP">
                <a:latin typeface="ＭＳ Ｐゴシック" panose="020B0600070205080204" pitchFamily="50" charset="-128"/>
              </a:rPr>
              <a:pPr/>
              <a:t>7</a:t>
            </a:fld>
            <a:endParaRPr lang="en-US" altLang="ja-JP">
              <a:latin typeface="ＭＳ Ｐゴシック" panose="020B0600070205080204" pitchFamily="50" charset="-128"/>
            </a:endParaRPr>
          </a:p>
        </p:txBody>
      </p:sp>
      <p:sp>
        <p:nvSpPr>
          <p:cNvPr id="15411" name="テキスト ボックス 2">
            <a:extLst>
              <a:ext uri="{FF2B5EF4-FFF2-40B4-BE49-F238E27FC236}">
                <a16:creationId xmlns:a16="http://schemas.microsoft.com/office/drawing/2014/main" id="{B414D775-5929-4BC6-8210-BBB7F24F3404}"/>
              </a:ext>
            </a:extLst>
          </p:cNvPr>
          <p:cNvSpPr txBox="1">
            <a:spLocks noChangeArrowheads="1"/>
          </p:cNvSpPr>
          <p:nvPr/>
        </p:nvSpPr>
        <p:spPr bwMode="auto">
          <a:xfrm>
            <a:off x="2048749" y="8047128"/>
            <a:ext cx="45833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上図は、暫定となります。出展事業者の内容が揃った後、再調整させていただきます。</a:t>
            </a:r>
          </a:p>
        </p:txBody>
      </p:sp>
      <p:sp>
        <p:nvSpPr>
          <p:cNvPr id="2" name="Text Box 4">
            <a:extLst>
              <a:ext uri="{FF2B5EF4-FFF2-40B4-BE49-F238E27FC236}">
                <a16:creationId xmlns:a16="http://schemas.microsoft.com/office/drawing/2014/main" id="{B836AB16-0750-A059-575F-67FBF96E0B25}"/>
              </a:ext>
            </a:extLst>
          </p:cNvPr>
          <p:cNvSpPr txBox="1">
            <a:spLocks noChangeArrowheads="1"/>
          </p:cNvSpPr>
          <p:nvPr/>
        </p:nvSpPr>
        <p:spPr bwMode="auto">
          <a:xfrm>
            <a:off x="-7938" y="4763"/>
            <a:ext cx="3387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dirty="0">
                <a:latin typeface="Arial Black" panose="020B0A04020102020204" pitchFamily="34" charset="0"/>
                <a:ea typeface="HGP創英角ｺﾞｼｯｸUB" panose="020B0900000000000000" pitchFamily="50" charset="-128"/>
              </a:rPr>
              <a:t>こってりだけじゃない。</a:t>
            </a:r>
            <a:r>
              <a:rPr lang="ja-JP" altLang="en-US" sz="1600" dirty="0">
                <a:latin typeface="Arial Black" panose="020B0A04020102020204" pitchFamily="34" charset="0"/>
                <a:ea typeface="HGP創英角ｺﾞｼｯｸUB" panose="020B0900000000000000" pitchFamily="50" charset="-128"/>
              </a:rPr>
              <a:t>ディスカバー愛知フェア</a:t>
            </a:r>
            <a:endParaRPr lang="ja-JP" altLang="en-US" sz="1400" dirty="0">
              <a:latin typeface="Arial Black" panose="020B0A04020102020204" pitchFamily="34" charset="0"/>
              <a:ea typeface="HGP創英角ｺﾞｼｯｸUB" panose="020B0900000000000000" pitchFamily="50" charset="-128"/>
            </a:endParaRPr>
          </a:p>
        </p:txBody>
      </p:sp>
      <p:pic>
        <p:nvPicPr>
          <p:cNvPr id="4" name="図 3">
            <a:extLst>
              <a:ext uri="{FF2B5EF4-FFF2-40B4-BE49-F238E27FC236}">
                <a16:creationId xmlns:a16="http://schemas.microsoft.com/office/drawing/2014/main" id="{887A7600-9435-DE6B-78C2-8B59C3B57EA2}"/>
              </a:ext>
            </a:extLst>
          </p:cNvPr>
          <p:cNvPicPr>
            <a:picLocks noChangeAspect="1"/>
          </p:cNvPicPr>
          <p:nvPr/>
        </p:nvPicPr>
        <p:blipFill rotWithShape="1">
          <a:blip r:embed="rId2"/>
          <a:srcRect l="3534"/>
          <a:stretch/>
        </p:blipFill>
        <p:spPr>
          <a:xfrm>
            <a:off x="139204" y="862072"/>
            <a:ext cx="6615608" cy="4230882"/>
          </a:xfrm>
          <a:prstGeom prst="rect">
            <a:avLst/>
          </a:prstGeom>
        </p:spPr>
      </p:pic>
      <p:sp>
        <p:nvSpPr>
          <p:cNvPr id="5" name="二等辺三角形 4">
            <a:extLst>
              <a:ext uri="{FF2B5EF4-FFF2-40B4-BE49-F238E27FC236}">
                <a16:creationId xmlns:a16="http://schemas.microsoft.com/office/drawing/2014/main" id="{1B8EAEDF-AF62-013A-D448-D17794FD4627}"/>
              </a:ext>
            </a:extLst>
          </p:cNvPr>
          <p:cNvSpPr/>
          <p:nvPr/>
        </p:nvSpPr>
        <p:spPr>
          <a:xfrm>
            <a:off x="6181040" y="2649843"/>
            <a:ext cx="164688" cy="371475"/>
          </a:xfrm>
          <a:prstGeom prst="triangle">
            <a:avLst/>
          </a:prstGeom>
          <a:solidFill>
            <a:schemeClr val="tx1"/>
          </a:solidFill>
          <a:ln w="6350"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4800" dirty="0">
              <a:solidFill>
                <a:srgbClr val="FF0000"/>
              </a:solidFill>
            </a:endParaRPr>
          </a:p>
        </p:txBody>
      </p:sp>
      <p:sp>
        <p:nvSpPr>
          <p:cNvPr id="7" name="テキスト ボックス 2">
            <a:extLst>
              <a:ext uri="{FF2B5EF4-FFF2-40B4-BE49-F238E27FC236}">
                <a16:creationId xmlns:a16="http://schemas.microsoft.com/office/drawing/2014/main" id="{BD73D256-DCEF-F5E8-769A-2EC60D1F20C2}"/>
              </a:ext>
            </a:extLst>
          </p:cNvPr>
          <p:cNvSpPr txBox="1">
            <a:spLocks noChangeArrowheads="1"/>
          </p:cNvSpPr>
          <p:nvPr/>
        </p:nvSpPr>
        <p:spPr bwMode="auto">
          <a:xfrm>
            <a:off x="5743851" y="2398156"/>
            <a:ext cx="10390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000" dirty="0">
                <a:latin typeface="Meiryo UI" panose="020B0604030504040204" pitchFamily="50" charset="-128"/>
                <a:ea typeface="Meiryo UI" panose="020B0604030504040204" pitchFamily="50" charset="-128"/>
              </a:rPr>
              <a:t>至　大阪梅田駅</a:t>
            </a:r>
          </a:p>
        </p:txBody>
      </p:sp>
      <p:sp>
        <p:nvSpPr>
          <p:cNvPr id="8" name="二等辺三角形 7">
            <a:extLst>
              <a:ext uri="{FF2B5EF4-FFF2-40B4-BE49-F238E27FC236}">
                <a16:creationId xmlns:a16="http://schemas.microsoft.com/office/drawing/2014/main" id="{EE69819A-DE7A-9AFE-BFFA-83ECF3EDC8FA}"/>
              </a:ext>
            </a:extLst>
          </p:cNvPr>
          <p:cNvSpPr/>
          <p:nvPr/>
        </p:nvSpPr>
        <p:spPr>
          <a:xfrm rot="10800000">
            <a:off x="6181040" y="4332497"/>
            <a:ext cx="164688" cy="371475"/>
          </a:xfrm>
          <a:prstGeom prst="triangle">
            <a:avLst/>
          </a:prstGeom>
          <a:solidFill>
            <a:schemeClr val="tx1"/>
          </a:solidFill>
          <a:ln w="6350"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4800" dirty="0">
              <a:solidFill>
                <a:srgbClr val="FF0000"/>
              </a:solidFill>
            </a:endParaRPr>
          </a:p>
        </p:txBody>
      </p:sp>
      <p:sp>
        <p:nvSpPr>
          <p:cNvPr id="9" name="テキスト ボックス 2">
            <a:extLst>
              <a:ext uri="{FF2B5EF4-FFF2-40B4-BE49-F238E27FC236}">
                <a16:creationId xmlns:a16="http://schemas.microsoft.com/office/drawing/2014/main" id="{807C6AD1-DA50-3A0E-B223-A9B5C19BB912}"/>
              </a:ext>
            </a:extLst>
          </p:cNvPr>
          <p:cNvSpPr txBox="1">
            <a:spLocks noChangeArrowheads="1"/>
          </p:cNvSpPr>
          <p:nvPr/>
        </p:nvSpPr>
        <p:spPr bwMode="auto">
          <a:xfrm>
            <a:off x="5807969" y="4693684"/>
            <a:ext cx="9108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000" dirty="0">
                <a:latin typeface="Meiryo UI" panose="020B0604030504040204" pitchFamily="50" charset="-128"/>
                <a:ea typeface="Meiryo UI" panose="020B0604030504040204" pitchFamily="50" charset="-128"/>
              </a:rPr>
              <a:t>至　北新地駅</a:t>
            </a:r>
          </a:p>
        </p:txBody>
      </p:sp>
      <p:sp>
        <p:nvSpPr>
          <p:cNvPr id="13" name="Text Box 41">
            <a:extLst>
              <a:ext uri="{FF2B5EF4-FFF2-40B4-BE49-F238E27FC236}">
                <a16:creationId xmlns:a16="http://schemas.microsoft.com/office/drawing/2014/main" id="{0FB7CE4C-8BC3-BC09-D499-960E0179ABDC}"/>
              </a:ext>
            </a:extLst>
          </p:cNvPr>
          <p:cNvSpPr txBox="1">
            <a:spLocks noChangeArrowheads="1"/>
          </p:cNvSpPr>
          <p:nvPr/>
        </p:nvSpPr>
        <p:spPr bwMode="auto">
          <a:xfrm>
            <a:off x="415492" y="6297524"/>
            <a:ext cx="6591298" cy="122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51130" indent="-152400" algn="just">
              <a:lnSpc>
                <a:spcPts val="1500"/>
              </a:lnSpc>
              <a:spcBef>
                <a:spcPts val="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●そのほかの会場設備</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just">
              <a:lnSpc>
                <a:spcPts val="1500"/>
              </a:lnSpc>
              <a:spcBef>
                <a:spcPts val="0"/>
              </a:spcBef>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◯ストックスペース：システムパネルを設置して資材保管場所を確保</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just">
              <a:lnSpc>
                <a:spcPts val="1500"/>
              </a:lnSpc>
              <a:spcBef>
                <a:spcPts val="0"/>
              </a:spcBef>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出展事業者用ストック用のカゴ台車を用意します（クイズラリーなど主催催事と共用）。</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just">
              <a:lnSpc>
                <a:spcPts val="1500"/>
              </a:lnSpc>
              <a:spcBef>
                <a:spcPts val="0"/>
              </a:spcBef>
            </a:pP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just">
              <a:lnSpc>
                <a:spcPts val="1500"/>
              </a:lnSpc>
              <a:spcBef>
                <a:spcPts val="0"/>
              </a:spcBef>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◯観光</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PR</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用テーブル</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marL="151130" indent="-152400" algn="just">
              <a:lnSpc>
                <a:spcPts val="1500"/>
              </a:lnSpc>
              <a:spcBef>
                <a:spcPts val="0"/>
              </a:spcBef>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観光パンフレットなどを配架。来場者に自由にお持ち帰りいただけるようにします。</a:t>
            </a:r>
            <a:endParaRPr lang="en-US" altLang="ja-JP" sz="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Text Box 41">
            <a:extLst>
              <a:ext uri="{FF2B5EF4-FFF2-40B4-BE49-F238E27FC236}">
                <a16:creationId xmlns:a16="http://schemas.microsoft.com/office/drawing/2014/main" id="{79CBF57D-D3F9-55D7-7201-3E08ADB6FA24}"/>
              </a:ext>
            </a:extLst>
          </p:cNvPr>
          <p:cNvSpPr txBox="1">
            <a:spLocks noChangeArrowheads="1"/>
          </p:cNvSpPr>
          <p:nvPr/>
        </p:nvSpPr>
        <p:spPr bwMode="auto">
          <a:xfrm>
            <a:off x="147637" y="952561"/>
            <a:ext cx="1747837" cy="26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1500"/>
              </a:lnSpc>
              <a:spcBef>
                <a:spcPts val="0"/>
              </a:spcBef>
            </a:pPr>
            <a:r>
              <a:rPr lang="ja-JP" altLang="en-US" sz="1100" dirty="0">
                <a:latin typeface="Meiryo UI" panose="020B0604030504040204" pitchFamily="50" charset="-128"/>
                <a:ea typeface="Meiryo UI" panose="020B0604030504040204" pitchFamily="50" charset="-128"/>
              </a:rPr>
              <a:t>●会場レイアウト（案）</a:t>
            </a:r>
            <a:endParaRPr lang="en-US" altLang="ja-JP" sz="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E1EB2A52-058D-2CF5-5A35-79106ADE50EE}"/>
              </a:ext>
            </a:extLst>
          </p:cNvPr>
          <p:cNvSpPr txBox="1"/>
          <p:nvPr/>
        </p:nvSpPr>
        <p:spPr>
          <a:xfrm>
            <a:off x="5410943" y="815599"/>
            <a:ext cx="1352302" cy="1568772"/>
          </a:xfrm>
          <a:prstGeom prst="rect">
            <a:avLst/>
          </a:prstGeom>
          <a:solidFill>
            <a:schemeClr val="bg1"/>
          </a:solidFill>
          <a:ln>
            <a:noFill/>
          </a:ln>
        </p:spPr>
        <p:txBody>
          <a:bodyPr wrap="square" rtlCol="0">
            <a:spAutoFit/>
          </a:bodyPr>
          <a:lstStyle/>
          <a:p>
            <a:endParaRPr kumimoji="1" lang="ja-JP" altLang="en-US" dirty="0"/>
          </a:p>
        </p:txBody>
      </p:sp>
      <p:sp>
        <p:nvSpPr>
          <p:cNvPr id="12" name="Text Box 41">
            <a:extLst>
              <a:ext uri="{FF2B5EF4-FFF2-40B4-BE49-F238E27FC236}">
                <a16:creationId xmlns:a16="http://schemas.microsoft.com/office/drawing/2014/main" id="{B6C2D0B8-9E7A-C3DC-22A4-01392EFFD8E4}"/>
              </a:ext>
            </a:extLst>
          </p:cNvPr>
          <p:cNvSpPr txBox="1">
            <a:spLocks noChangeArrowheads="1"/>
          </p:cNvSpPr>
          <p:nvPr/>
        </p:nvSpPr>
        <p:spPr bwMode="auto">
          <a:xfrm>
            <a:off x="3617130" y="5060366"/>
            <a:ext cx="313768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1500"/>
              </a:lnSpc>
              <a:spcBef>
                <a:spcPts val="0"/>
              </a:spcBef>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出展場所は①～⑧のいずれかになる予定です。</a:t>
            </a:r>
            <a:endParaRPr lang="en-US" altLang="ja-JP" sz="6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976712962"/>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88900" cmpd="dbl">
          <a:solidFill>
            <a:srgbClr val="FF0000"/>
          </a:solidFill>
        </a:ln>
      </a:spPr>
      <a:bodyPr rtlCol="0" anchor="ctr"/>
      <a:lstStyle>
        <a:defPPr algn="ctr">
          <a:defRPr kumimoji="1" sz="4800" dirty="0" smtClean="0">
            <a:solidFill>
              <a:srgbClr val="FF0000"/>
            </a:solidFill>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1df289-eaaf-47be-bb4b-b4bb5bb92a72">
      <Terms xmlns="http://schemas.microsoft.com/office/infopath/2007/PartnerControls"/>
    </lcf76f155ced4ddcb4097134ff3c332f>
    <TaxCatchAll xmlns="91e383b7-4282-427b-afa7-02c48e3e407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FB405F21EA6742801B8B7C109F0DFE" ma:contentTypeVersion="12" ma:contentTypeDescription="Create a new document." ma:contentTypeScope="" ma:versionID="b8247a77af9af66459d6da7ab2d5ac00">
  <xsd:schema xmlns:xsd="http://www.w3.org/2001/XMLSchema" xmlns:xs="http://www.w3.org/2001/XMLSchema" xmlns:p="http://schemas.microsoft.com/office/2006/metadata/properties" xmlns:ns2="511df289-eaaf-47be-bb4b-b4bb5bb92a72" xmlns:ns3="91e383b7-4282-427b-afa7-02c48e3e4076" targetNamespace="http://schemas.microsoft.com/office/2006/metadata/properties" ma:root="true" ma:fieldsID="a22732c66cda4ab75ccc519745700182" ns2:_="" ns3:_="">
    <xsd:import namespace="511df289-eaaf-47be-bb4b-b4bb5bb92a72"/>
    <xsd:import namespace="91e383b7-4282-427b-afa7-02c48e3e407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1df289-eaaf-47be-bb4b-b4bb5bb92a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1cf9e6d-7edf-4b50-b07e-a486ff8eac8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e383b7-4282-427b-afa7-02c48e3e407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b18f3c-c90a-41f9-b963-320fefd8b590}" ma:internalName="TaxCatchAll" ma:showField="CatchAllData" ma:web="91e383b7-4282-427b-afa7-02c48e3e40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C5B707-25FE-4398-AD1D-3A5EA4CB419F}">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511df289-eaaf-47be-bb4b-b4bb5bb92a72"/>
    <ds:schemaRef ds:uri="91e383b7-4282-427b-afa7-02c48e3e4076"/>
    <ds:schemaRef ds:uri="http://www.w3.org/XML/1998/namespace"/>
    <ds:schemaRef ds:uri="http://purl.org/dc/dcmitype/"/>
  </ds:schemaRefs>
</ds:datastoreItem>
</file>

<file path=customXml/itemProps2.xml><?xml version="1.0" encoding="utf-8"?>
<ds:datastoreItem xmlns:ds="http://schemas.openxmlformats.org/officeDocument/2006/customXml" ds:itemID="{9D816F21-AA45-41E3-9B59-8A1DBA9CC444}">
  <ds:schemaRefs>
    <ds:schemaRef ds:uri="http://schemas.microsoft.com/sharepoint/v3/contenttype/forms"/>
  </ds:schemaRefs>
</ds:datastoreItem>
</file>

<file path=customXml/itemProps3.xml><?xml version="1.0" encoding="utf-8"?>
<ds:datastoreItem xmlns:ds="http://schemas.openxmlformats.org/officeDocument/2006/customXml" ds:itemID="{3DD88A69-539E-4B94-8BD3-F0136390A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1df289-eaaf-47be-bb4b-b4bb5bb92a72"/>
    <ds:schemaRef ds:uri="91e383b7-4282-427b-afa7-02c48e3e40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TotalTime>
  <Words>2257</Words>
  <Application>Microsoft Office PowerPoint</Application>
  <PresentationFormat>A4 210 x 297 mm</PresentationFormat>
  <Paragraphs>213</Paragraphs>
  <Slides>8</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HGP創英角ｺﾞｼｯｸUB</vt:lpstr>
      <vt:lpstr>HGS創英角ｺﾞｼｯｸUB</vt:lpstr>
      <vt:lpstr>Meiryo UI</vt:lpstr>
      <vt:lpstr>ＭＳ Ｐゴシック</vt:lpstr>
      <vt:lpstr>Arial</vt:lpstr>
      <vt:lpstr>Arial Black</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池田 勇人</dc:creator>
  <cp:lastModifiedBy>oa</cp:lastModifiedBy>
  <cp:revision>13</cp:revision>
  <dcterms:created xsi:type="dcterms:W3CDTF">2023-05-23T00:42:22Z</dcterms:created>
  <dcterms:modified xsi:type="dcterms:W3CDTF">2025-05-30T08:28:04Z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0x01010046FB405F21EA6742801B8B7C109F0DFE</vt:lpwstr>
  </property>
  <property fmtid="{D5CDD505-2E9C-101B-9397-08002B2CF9AE}" pid="3" name="MediaServiceImageTags">
    <vt:lpwstr/>
  </property>
</Properties>
</file>